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3" r:id="rId13"/>
    <p:sldId id="274" r:id="rId14"/>
    <p:sldId id="275" r:id="rId15"/>
    <p:sldId id="276" r:id="rId16"/>
    <p:sldId id="258" r:id="rId17"/>
    <p:sldId id="25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4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14F71-04D2-41A6-BF91-0F52D02B6091}" type="datetimeFigureOut">
              <a:rPr lang="en-US" smtClean="0"/>
              <a:t>6/12/2016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DD0F59-EDBE-47BF-B87C-D59F902CA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63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88453-8490-4350-9A8D-38E79BF7671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525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F1D47-B131-4C70-B489-782AF7A8941E}" type="datetimeFigureOut">
              <a:rPr lang="en-US" smtClean="0"/>
              <a:t>6/12/2016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FF4E2-6C82-4B2B-B212-3BF4CF492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59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F1D47-B131-4C70-B489-782AF7A8941E}" type="datetimeFigureOut">
              <a:rPr lang="en-US" smtClean="0"/>
              <a:t>6/12/2016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FF4E2-6C82-4B2B-B212-3BF4CF492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747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F1D47-B131-4C70-B489-782AF7A8941E}" type="datetimeFigureOut">
              <a:rPr lang="en-US" smtClean="0"/>
              <a:t>6/12/2016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FF4E2-6C82-4B2B-B212-3BF4CF492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169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4186685" y="0"/>
            <a:ext cx="0" cy="6858000"/>
          </a:xfrm>
          <a:prstGeom prst="line">
            <a:avLst/>
          </a:prstGeom>
          <a:ln>
            <a:solidFill>
              <a:srgbClr val="E7EB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Content Placeholder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5625" y="6265574"/>
            <a:ext cx="2513425" cy="429677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4" y="592431"/>
            <a:ext cx="257577" cy="90152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940791" y="592432"/>
            <a:ext cx="5704461" cy="400109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>
              <a:buNone/>
              <a:defRPr lang="en-US" sz="2000" b="1" kern="1200" spc="0" baseline="0" dirty="0" smtClean="0">
                <a:solidFill>
                  <a:schemeClr val="bg1"/>
                </a:solidFill>
                <a:latin typeface="Arial Bold" panose="020B0704020202020204" pitchFamily="34" charset="0"/>
                <a:ea typeface="+mn-ea"/>
                <a:cs typeface="Arial Bold" panose="020B0704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en-US" dirty="0"/>
              <a:t>Subheading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4186685" cy="6858000"/>
          </a:xfrm>
          <a:prstGeom prst="rect">
            <a:avLst/>
          </a:prstGeom>
          <a:solidFill>
            <a:srgbClr val="F3F5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03808" y="509453"/>
            <a:ext cx="3582877" cy="1417579"/>
          </a:xfrm>
        </p:spPr>
        <p:txBody>
          <a:bodyPr anchor="t">
            <a:normAutofit/>
          </a:bodyPr>
          <a:lstStyle>
            <a:lvl1pPr>
              <a:defRPr sz="380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80191" y="3614003"/>
            <a:ext cx="3162976" cy="36933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700" baseline="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Insert text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4186685" y="0"/>
            <a:ext cx="0" cy="6858000"/>
          </a:xfrm>
          <a:prstGeom prst="line">
            <a:avLst/>
          </a:prstGeom>
          <a:ln>
            <a:solidFill>
              <a:srgbClr val="E7EB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Content Placeholder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5625" y="6265574"/>
            <a:ext cx="2513425" cy="429677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4" y="592431"/>
            <a:ext cx="257577" cy="90152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8" name="TextBox 27"/>
          <p:cNvSpPr txBox="1"/>
          <p:nvPr userDrawn="1"/>
        </p:nvSpPr>
        <p:spPr>
          <a:xfrm>
            <a:off x="683079" y="3221519"/>
            <a:ext cx="3417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</a:p>
        </p:txBody>
      </p:sp>
      <p:sp>
        <p:nvSpPr>
          <p:cNvPr id="29" name="TextBox 28"/>
          <p:cNvSpPr txBox="1"/>
          <p:nvPr userDrawn="1"/>
        </p:nvSpPr>
        <p:spPr>
          <a:xfrm>
            <a:off x="683079" y="4253549"/>
            <a:ext cx="3417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</a:p>
        </p:txBody>
      </p:sp>
      <p:sp>
        <p:nvSpPr>
          <p:cNvPr id="30" name="TextBox 29"/>
          <p:cNvSpPr txBox="1"/>
          <p:nvPr userDrawn="1"/>
        </p:nvSpPr>
        <p:spPr>
          <a:xfrm>
            <a:off x="683079" y="5304829"/>
            <a:ext cx="3417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INDUSTRY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680191" y="4629690"/>
            <a:ext cx="3162976" cy="36933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700" baseline="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80191" y="5688512"/>
            <a:ext cx="3162976" cy="36933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700" baseline="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33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603809" y="2109252"/>
            <a:ext cx="3266655" cy="93004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4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790494" y="1164241"/>
            <a:ext cx="5854759" cy="489360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700">
                <a:latin typeface="Trebuchet MS" panose="020B0603020202020204" pitchFamily="34" charset="0"/>
              </a:defRPr>
            </a:lvl1pPr>
            <a:lvl2pPr marL="457189" indent="0">
              <a:buClr>
                <a:schemeClr val="accent3"/>
              </a:buClr>
              <a:buFont typeface="Source Sans Pro" panose="020B0503030403020204" pitchFamily="34" charset="0"/>
              <a:buNone/>
              <a:defRPr sz="2000">
                <a:latin typeface="Source Sans Pro" panose="020B0503030403020204" pitchFamily="34" charset="0"/>
              </a:defRPr>
            </a:lvl2pPr>
            <a:lvl3pPr marL="914377" indent="0">
              <a:buClr>
                <a:schemeClr val="tx2"/>
              </a:buClr>
              <a:buFont typeface="Source Sans Pro" panose="020B0503030403020204" pitchFamily="34" charset="0"/>
              <a:buNone/>
              <a:defRPr sz="1400">
                <a:latin typeface="Source Sans Pro" panose="020B0503030403020204" pitchFamily="34" charset="0"/>
              </a:defRPr>
            </a:lvl3pPr>
            <a:lvl4pPr>
              <a:defRPr sz="1600">
                <a:latin typeface="Source Sans Pro" panose="020B0503030403020204" pitchFamily="34" charset="0"/>
              </a:defRPr>
            </a:lvl4pPr>
            <a:lvl5pPr>
              <a:defRPr sz="160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4945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-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98" y="0"/>
            <a:ext cx="12189909" cy="5214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574" y="441791"/>
            <a:ext cx="3580903" cy="704621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 rot="5400000">
            <a:off x="5999412" y="-788233"/>
            <a:ext cx="193185" cy="12192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Montserrat Black" panose="00000A00000000000000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7801" y="5610031"/>
            <a:ext cx="9144000" cy="529513"/>
          </a:xfrm>
        </p:spPr>
        <p:txBody>
          <a:bodyPr>
            <a:noAutofit/>
          </a:bodyPr>
          <a:lstStyle>
            <a:lvl1pPr marL="0" indent="0" algn="l" defTabSz="914377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50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PRESENTER NAME, TITLE</a:t>
            </a:r>
          </a:p>
          <a:p>
            <a:r>
              <a:rPr lang="en-US" dirty="0"/>
              <a:t>PRESENTER NAME,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7801" y="2604847"/>
            <a:ext cx="11392064" cy="2387600"/>
          </a:xfrm>
        </p:spPr>
        <p:txBody>
          <a:bodyPr anchor="b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800" b="1" kern="1200" spc="120" baseline="0" dirty="0">
                <a:solidFill>
                  <a:schemeClr val="bg1"/>
                </a:solidFill>
                <a:latin typeface="Arial Bold" panose="020B0704020202020204" pitchFamily="34" charset="0"/>
                <a:ea typeface="+mj-ea"/>
                <a:cs typeface="Arial Bold" panose="020B07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4236" y="6020153"/>
            <a:ext cx="3475629" cy="598220"/>
          </a:xfrm>
          <a:prstGeom prst="rect">
            <a:avLst/>
          </a:prstGeom>
        </p:spPr>
      </p:pic>
      <p:sp>
        <p:nvSpPr>
          <p:cNvPr id="9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17801" y="6227849"/>
            <a:ext cx="2427816" cy="390525"/>
          </a:xfrm>
        </p:spPr>
        <p:txBody>
          <a:bodyPr anchor="ctr">
            <a:normAutofit/>
          </a:bodyPr>
          <a:lstStyle>
            <a:lvl1pPr marL="0" indent="0">
              <a:buNone/>
              <a:defRPr lang="en-US" sz="1500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377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en-US" dirty="0"/>
              <a:t>XX.XX.XX</a:t>
            </a:r>
          </a:p>
        </p:txBody>
      </p:sp>
    </p:spTree>
    <p:extLst>
      <p:ext uri="{BB962C8B-B14F-4D97-AF65-F5344CB8AC3E}">
        <p14:creationId xmlns:p14="http://schemas.microsoft.com/office/powerpoint/2010/main" val="477797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Imag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4724400" y="509589"/>
            <a:ext cx="6586709" cy="52292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4186685" cy="6858000"/>
          </a:xfrm>
          <a:prstGeom prst="rect">
            <a:avLst/>
          </a:prstGeom>
          <a:solidFill>
            <a:srgbClr val="F3F5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3808" y="509453"/>
            <a:ext cx="3582877" cy="1417579"/>
          </a:xfrm>
        </p:spPr>
        <p:txBody>
          <a:bodyPr anchor="t">
            <a:normAutofit/>
          </a:bodyPr>
          <a:lstStyle>
            <a:lvl1pPr>
              <a:defRPr sz="380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3808" y="1927031"/>
            <a:ext cx="3162976" cy="3811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This is where you write a caption describing the graphic.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186685" y="0"/>
            <a:ext cx="0" cy="6858000"/>
          </a:xfrm>
          <a:prstGeom prst="line">
            <a:avLst/>
          </a:prstGeom>
          <a:ln>
            <a:solidFill>
              <a:srgbClr val="E7EB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Content Placeholder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5625" y="6265574"/>
            <a:ext cx="2513425" cy="429677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4" y="592431"/>
            <a:ext cx="257577" cy="90152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81121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+ Sub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body" idx="1"/>
          </p:nvPr>
        </p:nvSpPr>
        <p:spPr>
          <a:xfrm>
            <a:off x="614065" y="934664"/>
            <a:ext cx="11090048" cy="205381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800">
                <a:solidFill>
                  <a:srgbClr val="20368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2923" indent="-205734">
              <a:buFontTx/>
              <a:buChar char="•"/>
              <a:defRPr sz="1800">
                <a:solidFill>
                  <a:srgbClr val="20368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08283" indent="-293906">
              <a:buFontTx/>
              <a:buChar char="•"/>
              <a:defRPr sz="1800">
                <a:solidFill>
                  <a:srgbClr val="20368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159" indent="-228593">
              <a:buFontTx/>
              <a:defRPr sz="1800">
                <a:solidFill>
                  <a:srgbClr val="20368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349" indent="-228593">
              <a:buFontTx/>
              <a:defRPr sz="1800">
                <a:solidFill>
                  <a:srgbClr val="20368B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20368B"/>
                </a:solidFill>
              </a:rPr>
              <a:t>Body Level One</a:t>
            </a:r>
          </a:p>
          <a:p>
            <a:pPr lvl="1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20368B"/>
                </a:solidFill>
              </a:rPr>
              <a:t>Body Level Two</a:t>
            </a:r>
          </a:p>
          <a:p>
            <a:pPr lvl="2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20368B"/>
                </a:solidFill>
              </a:rPr>
              <a:t>Body Level Three</a:t>
            </a:r>
          </a:p>
          <a:p>
            <a:pPr lvl="3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20368B"/>
                </a:solidFill>
              </a:rPr>
              <a:t>Body Level Four</a:t>
            </a:r>
          </a:p>
          <a:p>
            <a:pPr lvl="4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20368B"/>
                </a:solidFill>
              </a:rPr>
              <a:t>Body Level Five</a:t>
            </a:r>
          </a:p>
        </p:txBody>
      </p:sp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xfrm>
            <a:off x="610315" y="335760"/>
            <a:ext cx="11094004" cy="598905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800" b="1">
                <a:solidFill>
                  <a:srgbClr val="454849"/>
                </a:solidFill>
              </a:rPr>
              <a:t>Title Text</a:t>
            </a:r>
          </a:p>
        </p:txBody>
      </p:sp>
      <p:sp>
        <p:nvSpPr>
          <p:cNvPr id="20" name="Shape 20"/>
          <p:cNvSpPr/>
          <p:nvPr/>
        </p:nvSpPr>
        <p:spPr>
          <a:xfrm>
            <a:off x="1" y="335759"/>
            <a:ext cx="257577" cy="901523"/>
          </a:xfrm>
          <a:prstGeom prst="rect">
            <a:avLst/>
          </a:prstGeom>
          <a:solidFill>
            <a:srgbClr val="07BEE5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pPr>
            <a:endParaRPr sz="1800"/>
          </a:p>
        </p:txBody>
      </p:sp>
      <p:sp>
        <p:nvSpPr>
          <p:cNvPr id="21" name="Shape 21"/>
          <p:cNvSpPr/>
          <p:nvPr/>
        </p:nvSpPr>
        <p:spPr>
          <a:xfrm>
            <a:off x="-1" y="6211402"/>
            <a:ext cx="12186620" cy="660669"/>
          </a:xfrm>
          <a:prstGeom prst="rect">
            <a:avLst/>
          </a:prstGeom>
          <a:solidFill>
            <a:srgbClr val="45484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pPr>
            <a:endParaRPr sz="1800"/>
          </a:p>
        </p:txBody>
      </p:sp>
      <p:pic>
        <p:nvPicPr>
          <p:cNvPr id="22" name="image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5587" y="6354036"/>
            <a:ext cx="2316591" cy="3957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75440108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CF41D-7748-43D3-9571-5229E0706391}" type="datetimeFigureOut">
              <a:rPr lang="en-US" smtClean="0"/>
              <a:pPr/>
              <a:t>6/11/2016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AA227-7D78-4885-AD96-D77247F8BE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9667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CF41D-7748-43D3-9571-5229E0706391}" type="datetimeFigureOut">
              <a:rPr lang="en-US" smtClean="0"/>
              <a:pPr/>
              <a:t>6/11/2016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AA227-7D78-4885-AD96-D77247F8BE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8010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0315" y="361708"/>
            <a:ext cx="11094004" cy="875573"/>
          </a:xfrm>
        </p:spPr>
        <p:txBody>
          <a:bodyPr>
            <a:normAutofit/>
          </a:bodyPr>
          <a:lstStyle>
            <a:lvl1pPr>
              <a:defRPr sz="3800" b="1">
                <a:solidFill>
                  <a:schemeClr val="tx2"/>
                </a:solidFill>
                <a:latin typeface="Arial Bold" panose="020B0704020202020204" pitchFamily="34" charset="0"/>
                <a:cs typeface="Arial Bold" panose="020B0704020202020204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1" y="335760"/>
            <a:ext cx="257577" cy="90152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Montserrat Black" panose="00000A00000000000000" pitchFamily="50" charset="0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914213" y="1604900"/>
            <a:ext cx="10790105" cy="4364100"/>
          </a:xfrm>
        </p:spPr>
        <p:txBody>
          <a:bodyPr>
            <a:normAutofit/>
          </a:bodyPr>
          <a:lstStyle>
            <a:lvl1pPr marL="228594" indent="-22859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2300">
                <a:latin typeface="Trebuchet MS" panose="020B0603020202020204" pitchFamily="34" charset="0"/>
              </a:defRPr>
            </a:lvl1pPr>
            <a:lvl2pPr marL="685783" indent="-228594">
              <a:buClr>
                <a:schemeClr val="accent3"/>
              </a:buClr>
              <a:buFont typeface="Source Sans Pro" panose="020B0503030403020204" pitchFamily="34" charset="0"/>
              <a:buChar char="▶"/>
              <a:defRPr sz="2000">
                <a:latin typeface="Trebuchet MS" panose="020B0603020202020204" pitchFamily="34" charset="0"/>
              </a:defRPr>
            </a:lvl2pPr>
            <a:lvl3pPr marL="1142971" indent="-228594">
              <a:buClr>
                <a:schemeClr val="tx2"/>
              </a:buClr>
              <a:buFont typeface="Source Sans Pro" panose="020B0503030403020204" pitchFamily="34" charset="0"/>
              <a:buChar char="‒"/>
              <a:defRPr sz="1400">
                <a:latin typeface="Trebuchet MS" panose="020B0603020202020204" pitchFamily="34" charset="0"/>
              </a:defRPr>
            </a:lvl3pPr>
            <a:lvl4pPr>
              <a:defRPr sz="1600">
                <a:latin typeface="Source Sans Pro" panose="020B0503030403020204" pitchFamily="34" charset="0"/>
              </a:defRPr>
            </a:lvl4pPr>
            <a:lvl5pPr>
              <a:defRPr sz="160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1" y="6211401"/>
            <a:ext cx="12186617" cy="66066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Montserrat Black" panose="00000A00000000000000" pitchFamily="50" charset="0"/>
            </a:endParaRPr>
          </a:p>
        </p:txBody>
      </p:sp>
      <p:pic>
        <p:nvPicPr>
          <p:cNvPr id="8" name="Content Placeholder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589" y="6354037"/>
            <a:ext cx="2316588" cy="39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760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F1D47-B131-4C70-B489-782AF7A8941E}" type="datetimeFigureOut">
              <a:rPr lang="en-US" smtClean="0"/>
              <a:t>6/12/2016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FF4E2-6C82-4B2B-B212-3BF4CF492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820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F1D47-B131-4C70-B489-782AF7A8941E}" type="datetimeFigureOut">
              <a:rPr lang="en-US" smtClean="0"/>
              <a:t>6/12/2016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FF4E2-6C82-4B2B-B212-3BF4CF492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816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F1D47-B131-4C70-B489-782AF7A8941E}" type="datetimeFigureOut">
              <a:rPr lang="en-US" smtClean="0"/>
              <a:t>6/12/2016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FF4E2-6C82-4B2B-B212-3BF4CF492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679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F1D47-B131-4C70-B489-782AF7A8941E}" type="datetimeFigureOut">
              <a:rPr lang="en-US" smtClean="0"/>
              <a:t>6/12/2016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FF4E2-6C82-4B2B-B212-3BF4CF492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212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F1D47-B131-4C70-B489-782AF7A8941E}" type="datetimeFigureOut">
              <a:rPr lang="en-US" smtClean="0"/>
              <a:t>6/12/2016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FF4E2-6C82-4B2B-B212-3BF4CF492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947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F1D47-B131-4C70-B489-782AF7A8941E}" type="datetimeFigureOut">
              <a:rPr lang="en-US" smtClean="0"/>
              <a:t>6/12/2016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FF4E2-6C82-4B2B-B212-3BF4CF492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16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F1D47-B131-4C70-B489-782AF7A8941E}" type="datetimeFigureOut">
              <a:rPr lang="en-US" smtClean="0"/>
              <a:t>6/12/2016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FF4E2-6C82-4B2B-B212-3BF4CF492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852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F1D47-B131-4C70-B489-782AF7A8941E}" type="datetimeFigureOut">
              <a:rPr lang="en-US" smtClean="0"/>
              <a:t>6/12/2016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FF4E2-6C82-4B2B-B212-3BF4CF492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309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F1D47-B131-4C70-B489-782AF7A8941E}" type="datetimeFigureOut">
              <a:rPr lang="en-US" smtClean="0"/>
              <a:t>6/12/2016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FF4E2-6C82-4B2B-B212-3BF4CF492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544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3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jpg"/><Relationship Id="rId10" Type="http://schemas.openxmlformats.org/officeDocument/2006/relationships/image" Target="../media/image17.png"/><Relationship Id="rId19" Type="http://schemas.openxmlformats.org/officeDocument/2006/relationships/image" Target="../media/image8.jpe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image" Target="../media/image29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837351" y="5908648"/>
            <a:ext cx="6858000" cy="78931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350" dirty="0"/>
              <a:t>Scott Preszler, CEO of US-Analytics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837351" y="2485890"/>
            <a:ext cx="8544048" cy="238760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br>
              <a:rPr lang="en-US" sz="4800" b="0" spc="260" dirty="0">
                <a:latin typeface="Montserrat Black" panose="00000A00000000000000" pitchFamily="50" charset="0"/>
              </a:rPr>
            </a:br>
            <a:r>
              <a:rPr lang="en-US" sz="4800" b="0" spc="260" dirty="0">
                <a:latin typeface="Montserrat Black" panose="00000A00000000000000" pitchFamily="50" charset="0"/>
              </a:rPr>
              <a:t>Sample Sales Deck:  </a:t>
            </a:r>
            <a:r>
              <a:rPr lang="en-US" sz="4200" b="0" spc="260" dirty="0">
                <a:latin typeface="Montserrat Black" panose="00000A00000000000000" pitchFamily="50" charset="0"/>
              </a:rPr>
              <a:t>Managed Services</a:t>
            </a:r>
            <a:br>
              <a:rPr lang="en-US" sz="4200" b="0" spc="260" dirty="0">
                <a:latin typeface="Montserrat Black" panose="00000A00000000000000" pitchFamily="50" charset="0"/>
              </a:rPr>
            </a:br>
            <a:r>
              <a:rPr lang="en-US" sz="4200" b="0" spc="260" dirty="0">
                <a:latin typeface="Montserrat Black" panose="00000A00000000000000" pitchFamily="50" charset="0"/>
              </a:rPr>
              <a:t>Presentation (Meeting 1)</a:t>
            </a:r>
            <a:endParaRPr lang="en-US" sz="4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214" y="543976"/>
            <a:ext cx="2006806" cy="53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32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569" y="166101"/>
            <a:ext cx="8029337" cy="573837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0937" y="5617942"/>
            <a:ext cx="3145809" cy="5730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6628" y="275050"/>
            <a:ext cx="1981372" cy="3901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72126" y="6321506"/>
            <a:ext cx="2005758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81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84703" y="1266781"/>
            <a:ext cx="8317536" cy="4316413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pPr marL="342900" indent="-342900">
              <a:buAutoNum type="arabicPeriod"/>
            </a:pPr>
            <a:r>
              <a:rPr lang="en-US" u="sng" dirty="0">
                <a:solidFill>
                  <a:schemeClr val="tx2">
                    <a:lumMod val="50000"/>
                  </a:schemeClr>
                </a:solidFill>
              </a:rPr>
              <a:t>Dedicated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. US-Based Team (</a:t>
            </a:r>
            <a:r>
              <a:rPr lang="en-US" u="dbl" dirty="0">
                <a:solidFill>
                  <a:schemeClr val="tx2">
                    <a:lumMod val="50000"/>
                  </a:schemeClr>
                </a:solidFill>
              </a:rPr>
              <a:t>not part time, or single threaded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). 24/7 team US and in Philippines. Service Desk Manager will be assigned.  Most staff on desk can handle Level 1, Level 2, and some Level 3 tickets.  </a:t>
            </a:r>
          </a:p>
          <a:p>
            <a:pPr marL="342900" indent="-342900">
              <a:buAutoNum type="arabicPeriod"/>
            </a:pP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US" u="sng" dirty="0">
                <a:solidFill>
                  <a:schemeClr val="tx2">
                    <a:lumMod val="50000"/>
                  </a:schemeClr>
                </a:solidFill>
              </a:rPr>
              <a:t>Tailored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.  Pick your level of HPRO and offering, then customized service ( by product, by function, by team). On boarded, documented and scheduled.</a:t>
            </a:r>
          </a:p>
          <a:p>
            <a:pPr marL="342900" indent="-342900">
              <a:buAutoNum type="arabicPeriod"/>
            </a:pP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US" u="sng" dirty="0">
                <a:solidFill>
                  <a:schemeClr val="tx2">
                    <a:lumMod val="50000"/>
                  </a:schemeClr>
                </a:solidFill>
              </a:rPr>
              <a:t>Systemized Escalation Path Defined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.  When escalated to leverage full Oracle Staff up to Oracle Aces and Oracle Support Desk. </a:t>
            </a:r>
          </a:p>
          <a:p>
            <a:pPr marL="342900" indent="-342900">
              <a:buAutoNum type="arabicPeriod"/>
            </a:pP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US" u="sng" dirty="0">
                <a:solidFill>
                  <a:schemeClr val="tx2">
                    <a:lumMod val="50000"/>
                  </a:schemeClr>
                </a:solidFill>
              </a:rPr>
              <a:t>Growing Practice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. 2 new clients per month on average.  Team continues to grow.</a:t>
            </a:r>
          </a:p>
          <a:p>
            <a:pPr marL="342900" indent="-342900">
              <a:buAutoNum type="arabicPeriod"/>
            </a:pP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US" u="sng" dirty="0">
                <a:solidFill>
                  <a:schemeClr val="tx2">
                    <a:lumMod val="50000"/>
                  </a:schemeClr>
                </a:solidFill>
              </a:rPr>
              <a:t>Tools and Training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.  All MS clients get full access to our tricks and tips.  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Makes American Partners / </a:t>
            </a:r>
            <a:br>
              <a:rPr lang="en-US" dirty="0"/>
            </a:br>
            <a:r>
              <a:rPr lang="en-US" dirty="0"/>
              <a:t>US-Analytics’ Managed Services Better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0937" y="5468804"/>
            <a:ext cx="3145809" cy="5730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7830" y="245034"/>
            <a:ext cx="1981372" cy="3901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113" y="6319776"/>
            <a:ext cx="2006806" cy="53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03165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Cube 3"/>
          <p:cNvSpPr/>
          <p:nvPr/>
        </p:nvSpPr>
        <p:spPr>
          <a:xfrm>
            <a:off x="2057066" y="2014635"/>
            <a:ext cx="6003999" cy="2680804"/>
          </a:xfrm>
          <a:prstGeom prst="cube">
            <a:avLst>
              <a:gd name="adj" fmla="val 1520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/>
              <a:cs typeface="Arial Narrow"/>
            </a:endParaRPr>
          </a:p>
        </p:txBody>
      </p:sp>
      <p:sp>
        <p:nvSpPr>
          <p:cNvPr id="5" name="Cube 4"/>
          <p:cNvSpPr/>
          <p:nvPr/>
        </p:nvSpPr>
        <p:spPr>
          <a:xfrm>
            <a:off x="2017620" y="3221376"/>
            <a:ext cx="5014295" cy="1828800"/>
          </a:xfrm>
          <a:prstGeom prst="cube">
            <a:avLst>
              <a:gd name="adj" fmla="val 15208"/>
            </a:avLst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/>
              <a:cs typeface="Arial Narrow"/>
            </a:endParaRPr>
          </a:p>
        </p:txBody>
      </p:sp>
      <p:sp>
        <p:nvSpPr>
          <p:cNvPr id="6" name="Cube 5"/>
          <p:cNvSpPr/>
          <p:nvPr/>
        </p:nvSpPr>
        <p:spPr>
          <a:xfrm>
            <a:off x="2021206" y="3907176"/>
            <a:ext cx="3436507" cy="1295400"/>
          </a:xfrm>
          <a:prstGeom prst="cube">
            <a:avLst>
              <a:gd name="adj" fmla="val 15208"/>
            </a:avLst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Narrow"/>
                <a:cs typeface="Arial Narrow"/>
              </a:rPr>
              <a:t>1 . Hardware and Network Monitor and Support (Hosted)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36355" y="3508243"/>
            <a:ext cx="2226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 Narrow"/>
                <a:cs typeface="Arial Narrow"/>
              </a:rPr>
              <a:t>2. Infrastructure Support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76701" y="2768664"/>
            <a:ext cx="3822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 Narrow"/>
                <a:cs typeface="Arial Narrow"/>
              </a:rPr>
              <a:t>3. Application(s) and EPM Process Support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17620" y="5278777"/>
            <a:ext cx="31935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600" dirty="0">
                <a:latin typeface="Arial Narrow"/>
                <a:cs typeface="Arial Narrow"/>
              </a:rPr>
              <a:t>Hardware and Network – </a:t>
            </a:r>
          </a:p>
          <a:p>
            <a:pPr marL="508000" lvl="1" indent="-220663">
              <a:buFont typeface="Arial"/>
              <a:buChar char="•"/>
            </a:pPr>
            <a:r>
              <a:rPr lang="en-US" sz="1600" dirty="0">
                <a:latin typeface="Arial Narrow"/>
                <a:cs typeface="Arial Narrow"/>
              </a:rPr>
              <a:t>Outsource hardware and network</a:t>
            </a:r>
          </a:p>
          <a:p>
            <a:pPr marL="508000" lvl="1" indent="-220663">
              <a:buFont typeface="Arial"/>
              <a:buChar char="•"/>
            </a:pPr>
            <a:r>
              <a:rPr lang="en-US" sz="1600" dirty="0">
                <a:latin typeface="Arial Narrow"/>
                <a:cs typeface="Arial Narrow"/>
              </a:rPr>
              <a:t>Provider owns OS and related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31914" y="4779243"/>
            <a:ext cx="31391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sz="1600" dirty="0">
                <a:latin typeface="Arial Narrow"/>
                <a:cs typeface="Arial Narrow"/>
              </a:rPr>
              <a:t>Infrastructure - </a:t>
            </a:r>
          </a:p>
          <a:p>
            <a:pPr marL="338138" lvl="1" indent="-101600">
              <a:buFont typeface="Arial"/>
              <a:buChar char="•"/>
            </a:pPr>
            <a:r>
              <a:rPr lang="en-US" sz="1600" dirty="0">
                <a:latin typeface="Arial Narrow"/>
                <a:cs typeface="Arial Narrow"/>
              </a:rPr>
              <a:t>Support tasks related to the software and related maintenance </a:t>
            </a:r>
          </a:p>
          <a:p>
            <a:pPr marL="338138" lvl="1" indent="-101600">
              <a:buFont typeface="Arial"/>
              <a:buChar char="•"/>
            </a:pPr>
            <a:r>
              <a:rPr lang="en-US" sz="1600" dirty="0">
                <a:latin typeface="Arial Narrow"/>
                <a:cs typeface="Arial Narrow"/>
              </a:rPr>
              <a:t>Provide troubleshooting and resolution for software and performance issues, etc.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88661" y="1237106"/>
            <a:ext cx="24267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n-US" sz="1600" dirty="0">
                <a:latin typeface="Arial Narrow"/>
                <a:cs typeface="Arial Narrow"/>
              </a:rPr>
              <a:t>Application  and EPM Process and Support - </a:t>
            </a:r>
          </a:p>
          <a:p>
            <a:endParaRPr lang="en-US" sz="1600" dirty="0">
              <a:latin typeface="Arial Narrow"/>
              <a:cs typeface="Arial Narrow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 Narrow"/>
                <a:cs typeface="Arial Narrow"/>
              </a:rPr>
              <a:t>Scheduled and unscheduled tasks in place of an application administrator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 Narrow"/>
                <a:cs typeface="Arial Narrow"/>
              </a:rPr>
              <a:t>Provide troubleshooting and resolution for application 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 Narrow"/>
                <a:cs typeface="Arial Narrow"/>
              </a:rPr>
              <a:t>Processes - Support Month End close etc. </a:t>
            </a:r>
          </a:p>
        </p:txBody>
      </p:sp>
      <p:sp>
        <p:nvSpPr>
          <p:cNvPr id="13" name="Shape 87"/>
          <p:cNvSpPr txBox="1">
            <a:spLocks/>
          </p:cNvSpPr>
          <p:nvPr/>
        </p:nvSpPr>
        <p:spPr>
          <a:xfrm>
            <a:off x="1981737" y="335760"/>
            <a:ext cx="8320503" cy="5989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lvl="0" defTabSz="850370">
              <a:lnSpc>
                <a:spcPct val="90000"/>
              </a:lnSpc>
              <a:spcBef>
                <a:spcPct val="0"/>
              </a:spcBef>
              <a:buNone/>
              <a:defRPr lang="en-US" sz="3534" b="1" dirty="0">
                <a:solidFill>
                  <a:srgbClr val="454849"/>
                </a:solidFill>
                <a:latin typeface="Arial Bold" panose="020B0704020202020204" pitchFamily="34" charset="0"/>
                <a:ea typeface="+mj-ea"/>
                <a:cs typeface="Arial Bold" panose="020B0704020202020204" pitchFamily="34" charset="0"/>
              </a:defRPr>
            </a:lvl1pPr>
          </a:lstStyle>
          <a:p>
            <a:r>
              <a:rPr lang="en-US" sz="2400" dirty="0"/>
              <a:t>Managed Services – Responsibility Tiers</a:t>
            </a:r>
          </a:p>
        </p:txBody>
      </p:sp>
      <p:pic>
        <p:nvPicPr>
          <p:cNvPr id="14" name="image6.jpg" descr="Oracle Partner Logo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34321" y="426782"/>
            <a:ext cx="1981201" cy="3895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4790" y="6299204"/>
            <a:ext cx="2005758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170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5"/>
          <p:cNvSpPr txBox="1">
            <a:spLocks noChangeArrowheads="1"/>
          </p:cNvSpPr>
          <p:nvPr/>
        </p:nvSpPr>
        <p:spPr>
          <a:xfrm>
            <a:off x="1884195" y="222259"/>
            <a:ext cx="8229600" cy="330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2060"/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US-Analytics Managed Services Pillars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041145" y="1491933"/>
            <a:ext cx="8167033" cy="4470145"/>
            <a:chOff x="517144" y="2492548"/>
            <a:chExt cx="8167033" cy="3585977"/>
          </a:xfrm>
        </p:grpSpPr>
        <p:grpSp>
          <p:nvGrpSpPr>
            <p:cNvPr id="6" name="Group 5"/>
            <p:cNvGrpSpPr/>
            <p:nvPr/>
          </p:nvGrpSpPr>
          <p:grpSpPr>
            <a:xfrm>
              <a:off x="517144" y="2508423"/>
              <a:ext cx="1507604" cy="3550474"/>
              <a:chOff x="517144" y="2508423"/>
              <a:chExt cx="1507604" cy="4138176"/>
            </a:xfrm>
          </p:grpSpPr>
          <p:sp>
            <p:nvSpPr>
              <p:cNvPr id="28" name="AutoShape 7"/>
              <p:cNvSpPr>
                <a:spLocks noChangeArrowheads="1"/>
              </p:cNvSpPr>
              <p:nvPr/>
            </p:nvSpPr>
            <p:spPr bwMode="auto">
              <a:xfrm>
                <a:off x="572933" y="2677833"/>
                <a:ext cx="1451815" cy="3914818"/>
              </a:xfrm>
              <a:prstGeom prst="roundRect">
                <a:avLst>
                  <a:gd name="adj" fmla="val 6250"/>
                </a:avLst>
              </a:prstGeom>
              <a:solidFill>
                <a:srgbClr val="DDE9F7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900" dirty="0">
                  <a:latin typeface="Arial" pitchFamily="34" charset="0"/>
                </a:endParaRPr>
              </a:p>
            </p:txBody>
          </p:sp>
          <p:sp>
            <p:nvSpPr>
              <p:cNvPr id="29" name="Rectangle 28"/>
              <p:cNvSpPr>
                <a:spLocks noChangeAspect="1" noChangeArrowheads="1"/>
              </p:cNvSpPr>
              <p:nvPr/>
            </p:nvSpPr>
            <p:spPr bwMode="auto">
              <a:xfrm>
                <a:off x="517144" y="3109918"/>
                <a:ext cx="1488005" cy="35366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marL="174625" indent="-174625">
                  <a:spcBef>
                    <a:spcPct val="20000"/>
                  </a:spcBef>
                  <a:buFont typeface="Webdings" pitchFamily="18" charset="2"/>
                  <a:buChar char="4"/>
                </a:pPr>
                <a:r>
                  <a:rPr lang="en-US" sz="1100" dirty="0"/>
                  <a:t>Applications</a:t>
                </a:r>
              </a:p>
              <a:p>
                <a:pPr marL="174625" indent="-174625">
                  <a:spcBef>
                    <a:spcPct val="20000"/>
                  </a:spcBef>
                  <a:buFont typeface="Webdings" pitchFamily="18" charset="2"/>
                  <a:buChar char="4"/>
                </a:pPr>
                <a:endParaRPr lang="en-US" sz="1100" dirty="0"/>
              </a:p>
              <a:p>
                <a:pPr marL="174625" indent="-174625">
                  <a:spcBef>
                    <a:spcPct val="20000"/>
                  </a:spcBef>
                  <a:buFont typeface="Webdings" pitchFamily="18" charset="2"/>
                  <a:buChar char="4"/>
                </a:pPr>
                <a:r>
                  <a:rPr lang="en-US" sz="1100" dirty="0"/>
                  <a:t>Transaction Monitoring</a:t>
                </a:r>
              </a:p>
              <a:p>
                <a:pPr marL="174625" indent="-174625">
                  <a:spcBef>
                    <a:spcPct val="20000"/>
                  </a:spcBef>
                  <a:buFont typeface="Webdings" pitchFamily="18" charset="2"/>
                  <a:buChar char="4"/>
                </a:pPr>
                <a:endParaRPr lang="en-US" sz="1100" dirty="0"/>
              </a:p>
              <a:p>
                <a:pPr marL="174625" indent="-174625">
                  <a:spcBef>
                    <a:spcPct val="20000"/>
                  </a:spcBef>
                  <a:buFont typeface="Webdings" pitchFamily="18" charset="2"/>
                  <a:buChar char="4"/>
                </a:pPr>
                <a:r>
                  <a:rPr lang="en-US" sz="1100" dirty="0"/>
                  <a:t>Log Monitoring</a:t>
                </a:r>
              </a:p>
              <a:p>
                <a:pPr marL="174625" indent="-174625">
                  <a:spcBef>
                    <a:spcPct val="20000"/>
                  </a:spcBef>
                  <a:buFont typeface="Webdings" pitchFamily="18" charset="2"/>
                  <a:buChar char="4"/>
                </a:pPr>
                <a:endParaRPr lang="en-US" sz="1100" dirty="0"/>
              </a:p>
              <a:p>
                <a:pPr marL="174625" indent="-174625">
                  <a:spcBef>
                    <a:spcPct val="20000"/>
                  </a:spcBef>
                  <a:buFont typeface="Webdings" pitchFamily="18" charset="2"/>
                  <a:buChar char="4"/>
                </a:pPr>
                <a:r>
                  <a:rPr lang="en-US" sz="1100" dirty="0"/>
                  <a:t>Session Monitoring</a:t>
                </a:r>
              </a:p>
              <a:p>
                <a:pPr marL="174625" indent="-174625">
                  <a:spcBef>
                    <a:spcPct val="20000"/>
                  </a:spcBef>
                  <a:buFont typeface="Webdings" pitchFamily="18" charset="2"/>
                  <a:buChar char="4"/>
                </a:pPr>
                <a:endParaRPr lang="en-US" sz="1100" dirty="0"/>
              </a:p>
              <a:p>
                <a:pPr marL="174625" indent="-174625">
                  <a:spcBef>
                    <a:spcPct val="20000"/>
                  </a:spcBef>
                  <a:buFont typeface="Webdings" pitchFamily="18" charset="2"/>
                  <a:buChar char="4"/>
                </a:pPr>
                <a:r>
                  <a:rPr lang="en-US" sz="1100" dirty="0"/>
                  <a:t>Process Monitoring</a:t>
                </a:r>
              </a:p>
              <a:p>
                <a:pPr marL="174625" indent="-174625">
                  <a:spcBef>
                    <a:spcPct val="20000"/>
                  </a:spcBef>
                  <a:buFont typeface="Webdings" pitchFamily="18" charset="2"/>
                  <a:buChar char="4"/>
                </a:pPr>
                <a:endParaRPr lang="en-US" sz="1100" dirty="0"/>
              </a:p>
              <a:p>
                <a:pPr marL="174625" indent="-174625">
                  <a:spcBef>
                    <a:spcPct val="20000"/>
                  </a:spcBef>
                  <a:buFont typeface="Webdings" pitchFamily="18" charset="2"/>
                  <a:buChar char="4"/>
                </a:pPr>
                <a:r>
                  <a:rPr lang="en-US" sz="1100" dirty="0"/>
                  <a:t>Usage Patterns</a:t>
                </a:r>
              </a:p>
              <a:p>
                <a:pPr marL="174625" indent="-174625">
                  <a:spcBef>
                    <a:spcPct val="20000"/>
                  </a:spcBef>
                  <a:buFont typeface="Webdings" pitchFamily="18" charset="2"/>
                  <a:buChar char="4"/>
                </a:pPr>
                <a:endParaRPr lang="en-US" sz="1100" dirty="0"/>
              </a:p>
              <a:p>
                <a:pPr marL="174625" indent="-174625">
                  <a:spcBef>
                    <a:spcPct val="20000"/>
                  </a:spcBef>
                  <a:buFont typeface="Webdings" pitchFamily="18" charset="2"/>
                  <a:buChar char="4"/>
                </a:pPr>
                <a:r>
                  <a:rPr lang="en-US" sz="1100" dirty="0"/>
                  <a:t>System Performance</a:t>
                </a:r>
              </a:p>
              <a:p>
                <a:pPr marL="174625" indent="-174625">
                  <a:spcBef>
                    <a:spcPct val="20000"/>
                  </a:spcBef>
                  <a:buFont typeface="Webdings" pitchFamily="18" charset="2"/>
                  <a:buChar char="4"/>
                </a:pPr>
                <a:endParaRPr lang="en-US" sz="1100" dirty="0"/>
              </a:p>
              <a:p>
                <a:pPr marL="174625" indent="-174625">
                  <a:spcBef>
                    <a:spcPct val="20000"/>
                  </a:spcBef>
                  <a:buFont typeface="Webdings" pitchFamily="18" charset="2"/>
                  <a:buChar char="4"/>
                </a:pPr>
                <a:r>
                  <a:rPr lang="en-US" sz="1100" dirty="0"/>
                  <a:t>Availability</a:t>
                </a:r>
              </a:p>
            </p:txBody>
          </p:sp>
          <p:sp>
            <p:nvSpPr>
              <p:cNvPr id="30" name="Line 9"/>
              <p:cNvSpPr>
                <a:spLocks noChangeShapeType="1"/>
              </p:cNvSpPr>
              <p:nvPr/>
            </p:nvSpPr>
            <p:spPr bwMode="auto">
              <a:xfrm>
                <a:off x="1122338" y="2508423"/>
                <a:ext cx="1391" cy="48083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31" name="AutoShape 10"/>
              <p:cNvSpPr>
                <a:spLocks noChangeArrowheads="1"/>
              </p:cNvSpPr>
              <p:nvPr/>
            </p:nvSpPr>
            <p:spPr bwMode="auto">
              <a:xfrm>
                <a:off x="566773" y="2638598"/>
                <a:ext cx="1443461" cy="430172"/>
              </a:xfrm>
              <a:prstGeom prst="roundRect">
                <a:avLst>
                  <a:gd name="adj" fmla="val 27333"/>
                </a:avLst>
              </a:prstGeom>
              <a:solidFill>
                <a:schemeClr val="tx2"/>
              </a:solidFill>
              <a:ln w="12700">
                <a:solidFill>
                  <a:srgbClr val="EEEEEE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100" b="1" dirty="0">
                    <a:solidFill>
                      <a:schemeClr val="bg1"/>
                    </a:solidFill>
                  </a:rPr>
                  <a:t>Monitoring</a:t>
                </a: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2193544" y="2502073"/>
              <a:ext cx="1488328" cy="3510538"/>
              <a:chOff x="2193544" y="2502073"/>
              <a:chExt cx="1488328" cy="4090578"/>
            </a:xfrm>
          </p:grpSpPr>
          <p:sp>
            <p:nvSpPr>
              <p:cNvPr id="24" name="AutoShape 7"/>
              <p:cNvSpPr>
                <a:spLocks noChangeArrowheads="1"/>
              </p:cNvSpPr>
              <p:nvPr/>
            </p:nvSpPr>
            <p:spPr bwMode="auto">
              <a:xfrm>
                <a:off x="2230057" y="2677832"/>
                <a:ext cx="1451815" cy="3914819"/>
              </a:xfrm>
              <a:prstGeom prst="roundRect">
                <a:avLst>
                  <a:gd name="adj" fmla="val 6250"/>
                </a:avLst>
              </a:prstGeom>
              <a:solidFill>
                <a:srgbClr val="DDE9F7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900" dirty="0">
                  <a:latin typeface="Arial" pitchFamily="34" charset="0"/>
                </a:endParaRPr>
              </a:p>
            </p:txBody>
          </p:sp>
          <p:sp>
            <p:nvSpPr>
              <p:cNvPr id="25" name="Rectangle 24"/>
              <p:cNvSpPr>
                <a:spLocks noChangeAspect="1" noChangeArrowheads="1"/>
              </p:cNvSpPr>
              <p:nvPr/>
            </p:nvSpPr>
            <p:spPr bwMode="auto">
              <a:xfrm>
                <a:off x="2193544" y="3076749"/>
                <a:ext cx="1488005" cy="34178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marL="174625" indent="-174625">
                  <a:spcBef>
                    <a:spcPct val="20000"/>
                  </a:spcBef>
                  <a:buFont typeface="Webdings" pitchFamily="18" charset="2"/>
                  <a:buChar char="4"/>
                </a:pPr>
                <a:r>
                  <a:rPr lang="en-US" sz="1100" dirty="0"/>
                  <a:t>Common Ops Helpdesk</a:t>
                </a:r>
              </a:p>
              <a:p>
                <a:pPr marL="174625" indent="-174625">
                  <a:spcBef>
                    <a:spcPct val="20000"/>
                  </a:spcBef>
                  <a:buFont typeface="Webdings" pitchFamily="18" charset="2"/>
                  <a:buChar char="4"/>
                </a:pPr>
                <a:endParaRPr lang="en-US" sz="1100" dirty="0"/>
              </a:p>
              <a:p>
                <a:pPr marL="174625" indent="-174625">
                  <a:spcBef>
                    <a:spcPct val="20000"/>
                  </a:spcBef>
                  <a:buFont typeface="Webdings" pitchFamily="18" charset="2"/>
                  <a:buChar char="4"/>
                </a:pPr>
                <a:r>
                  <a:rPr lang="en-US" sz="1100" dirty="0"/>
                  <a:t>Trouble Ticketing</a:t>
                </a:r>
              </a:p>
              <a:p>
                <a:pPr marL="174625" indent="-174625">
                  <a:spcBef>
                    <a:spcPct val="20000"/>
                  </a:spcBef>
                  <a:buFont typeface="Webdings" pitchFamily="18" charset="2"/>
                  <a:buChar char="4"/>
                </a:pPr>
                <a:endParaRPr lang="en-US" sz="1100" dirty="0"/>
              </a:p>
              <a:p>
                <a:pPr marL="174625" indent="-174625">
                  <a:spcBef>
                    <a:spcPct val="20000"/>
                  </a:spcBef>
                  <a:buFont typeface="Webdings" pitchFamily="18" charset="2"/>
                  <a:buChar char="4"/>
                </a:pPr>
                <a:r>
                  <a:rPr lang="en-US" sz="1100" dirty="0"/>
                  <a:t>SOP based resolution</a:t>
                </a:r>
              </a:p>
              <a:p>
                <a:pPr marL="174625" indent="-174625">
                  <a:spcBef>
                    <a:spcPct val="20000"/>
                  </a:spcBef>
                  <a:buFont typeface="Webdings" pitchFamily="18" charset="2"/>
                  <a:buChar char="4"/>
                </a:pPr>
                <a:endParaRPr lang="en-US" sz="1100" dirty="0"/>
              </a:p>
              <a:p>
                <a:pPr marL="174625" indent="-174625">
                  <a:spcBef>
                    <a:spcPct val="20000"/>
                  </a:spcBef>
                  <a:buFont typeface="Webdings" pitchFamily="18" charset="2"/>
                  <a:buChar char="4"/>
                </a:pPr>
                <a:r>
                  <a:rPr lang="en-US" sz="1100" dirty="0"/>
                  <a:t>Ticket Assignment</a:t>
                </a:r>
              </a:p>
              <a:p>
                <a:pPr marL="174625" indent="-174625">
                  <a:spcBef>
                    <a:spcPct val="20000"/>
                  </a:spcBef>
                  <a:buFont typeface="Webdings" pitchFamily="18" charset="2"/>
                  <a:buChar char="4"/>
                </a:pPr>
                <a:endParaRPr lang="en-US" sz="1100" dirty="0"/>
              </a:p>
              <a:p>
                <a:pPr marL="174625" indent="-174625">
                  <a:spcBef>
                    <a:spcPct val="20000"/>
                  </a:spcBef>
                  <a:buFont typeface="Webdings" pitchFamily="18" charset="2"/>
                  <a:buChar char="4"/>
                </a:pPr>
                <a:r>
                  <a:rPr lang="en-US" sz="1100" dirty="0"/>
                  <a:t>Escalation Management</a:t>
                </a:r>
              </a:p>
              <a:p>
                <a:pPr marL="174625" indent="-174625">
                  <a:spcBef>
                    <a:spcPct val="20000"/>
                  </a:spcBef>
                  <a:buFont typeface="Webdings" pitchFamily="18" charset="2"/>
                  <a:buChar char="4"/>
                </a:pPr>
                <a:endParaRPr lang="en-US" sz="1100" dirty="0"/>
              </a:p>
              <a:p>
                <a:pPr marL="174625" indent="-174625">
                  <a:spcBef>
                    <a:spcPct val="20000"/>
                  </a:spcBef>
                  <a:buFont typeface="Webdings" pitchFamily="18" charset="2"/>
                  <a:buChar char="4"/>
                </a:pPr>
                <a:r>
                  <a:rPr lang="en-US" sz="1100" dirty="0"/>
                  <a:t>End User Interface</a:t>
                </a:r>
              </a:p>
              <a:p>
                <a:pPr marL="174625" indent="-174625">
                  <a:spcBef>
                    <a:spcPct val="20000"/>
                  </a:spcBef>
                  <a:buFont typeface="Webdings" pitchFamily="18" charset="2"/>
                  <a:buChar char="4"/>
                </a:pPr>
                <a:endParaRPr lang="en-US" sz="1100" dirty="0"/>
              </a:p>
              <a:p>
                <a:pPr marL="174625" indent="-174625">
                  <a:spcBef>
                    <a:spcPct val="20000"/>
                  </a:spcBef>
                  <a:buFont typeface="Webdings" pitchFamily="18" charset="2"/>
                  <a:buChar char="4"/>
                </a:pPr>
                <a:r>
                  <a:rPr lang="en-US" sz="1100" dirty="0"/>
                  <a:t>SLM</a:t>
                </a:r>
              </a:p>
              <a:p>
                <a:pPr marL="114300" indent="-114300">
                  <a:spcBef>
                    <a:spcPct val="20000"/>
                  </a:spcBef>
                  <a:buFont typeface="Wingdings" pitchFamily="2" charset="2"/>
                  <a:buChar char="§"/>
                </a:pPr>
                <a:endParaRPr lang="en-US" sz="600" dirty="0"/>
              </a:p>
            </p:txBody>
          </p:sp>
          <p:sp>
            <p:nvSpPr>
              <p:cNvPr id="26" name="Line 13"/>
              <p:cNvSpPr>
                <a:spLocks noChangeShapeType="1"/>
              </p:cNvSpPr>
              <p:nvPr/>
            </p:nvSpPr>
            <p:spPr bwMode="auto">
              <a:xfrm>
                <a:off x="2874938" y="2502073"/>
                <a:ext cx="1391" cy="48083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7" name="AutoShape 14"/>
              <p:cNvSpPr>
                <a:spLocks noChangeArrowheads="1"/>
              </p:cNvSpPr>
              <p:nvPr/>
            </p:nvSpPr>
            <p:spPr bwMode="auto">
              <a:xfrm>
                <a:off x="2230057" y="2638598"/>
                <a:ext cx="1443461" cy="456401"/>
              </a:xfrm>
              <a:prstGeom prst="roundRect">
                <a:avLst>
                  <a:gd name="adj" fmla="val 27333"/>
                </a:avLst>
              </a:prstGeom>
              <a:solidFill>
                <a:schemeClr val="tx2"/>
              </a:solidFill>
              <a:ln w="12700">
                <a:solidFill>
                  <a:srgbClr val="EEEEEE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100" b="1" dirty="0">
                    <a:solidFill>
                      <a:schemeClr val="bg1"/>
                    </a:solidFill>
                  </a:rPr>
                  <a:t>Service Desk</a:t>
                </a: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3854839" y="2508423"/>
              <a:ext cx="1489409" cy="3570102"/>
              <a:chOff x="3854839" y="2508423"/>
              <a:chExt cx="1489409" cy="4161053"/>
            </a:xfrm>
          </p:grpSpPr>
          <p:sp>
            <p:nvSpPr>
              <p:cNvPr id="20" name="AutoShape 7"/>
              <p:cNvSpPr>
                <a:spLocks noChangeArrowheads="1"/>
              </p:cNvSpPr>
              <p:nvPr/>
            </p:nvSpPr>
            <p:spPr bwMode="auto">
              <a:xfrm>
                <a:off x="3892433" y="2677833"/>
                <a:ext cx="1451815" cy="3914818"/>
              </a:xfrm>
              <a:prstGeom prst="roundRect">
                <a:avLst>
                  <a:gd name="adj" fmla="val 6250"/>
                </a:avLst>
              </a:prstGeom>
              <a:solidFill>
                <a:srgbClr val="DDE9F7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900" dirty="0">
                  <a:latin typeface="Arial" pitchFamily="34" charset="0"/>
                </a:endParaRPr>
              </a:p>
            </p:txBody>
          </p:sp>
          <p:sp>
            <p:nvSpPr>
              <p:cNvPr id="21" name="Rectangle 20"/>
              <p:cNvSpPr>
                <a:spLocks noChangeAspect="1" noChangeArrowheads="1"/>
              </p:cNvSpPr>
              <p:nvPr/>
            </p:nvSpPr>
            <p:spPr bwMode="auto">
              <a:xfrm>
                <a:off x="3854839" y="3132795"/>
                <a:ext cx="1488005" cy="35366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marL="174625" indent="-174625">
                  <a:spcBef>
                    <a:spcPct val="20000"/>
                  </a:spcBef>
                  <a:buFont typeface="Webdings" pitchFamily="18" charset="2"/>
                  <a:buChar char="4"/>
                </a:pPr>
                <a:r>
                  <a:rPr lang="en-US" sz="1100" dirty="0"/>
                  <a:t>User Account Management</a:t>
                </a:r>
              </a:p>
              <a:p>
                <a:pPr marL="174625" indent="-174625">
                  <a:spcBef>
                    <a:spcPct val="20000"/>
                  </a:spcBef>
                  <a:buFont typeface="Webdings" pitchFamily="18" charset="2"/>
                  <a:buChar char="4"/>
                </a:pPr>
                <a:endParaRPr lang="en-US" sz="1100" dirty="0"/>
              </a:p>
              <a:p>
                <a:pPr marL="174625" indent="-174625">
                  <a:spcBef>
                    <a:spcPct val="20000"/>
                  </a:spcBef>
                  <a:buFont typeface="Webdings" pitchFamily="18" charset="2"/>
                  <a:buChar char="4"/>
                </a:pPr>
                <a:r>
                  <a:rPr lang="en-US" sz="1100" dirty="0"/>
                  <a:t>Infra Admin</a:t>
                </a:r>
              </a:p>
              <a:p>
                <a:pPr marL="174625" indent="-174625">
                  <a:spcBef>
                    <a:spcPct val="20000"/>
                  </a:spcBef>
                  <a:buFont typeface="Webdings" pitchFamily="18" charset="2"/>
                  <a:buChar char="4"/>
                </a:pPr>
                <a:endParaRPr lang="en-US" sz="1100" dirty="0"/>
              </a:p>
              <a:p>
                <a:pPr marL="174625" indent="-174625">
                  <a:spcBef>
                    <a:spcPct val="20000"/>
                  </a:spcBef>
                  <a:buFont typeface="Webdings" pitchFamily="18" charset="2"/>
                  <a:buChar char="4"/>
                </a:pPr>
                <a:r>
                  <a:rPr lang="en-US" sz="1100" dirty="0"/>
                  <a:t>App Admin</a:t>
                </a:r>
              </a:p>
              <a:p>
                <a:pPr marL="174625" indent="-174625">
                  <a:spcBef>
                    <a:spcPct val="20000"/>
                  </a:spcBef>
                  <a:buFont typeface="Webdings" pitchFamily="18" charset="2"/>
                  <a:buChar char="4"/>
                </a:pPr>
                <a:endParaRPr lang="en-US" sz="1100" dirty="0"/>
              </a:p>
              <a:p>
                <a:pPr marL="174625" indent="-174625">
                  <a:spcBef>
                    <a:spcPct val="20000"/>
                  </a:spcBef>
                  <a:buFont typeface="Webdings" pitchFamily="18" charset="2"/>
                  <a:buChar char="4"/>
                </a:pPr>
                <a:r>
                  <a:rPr lang="en-US" sz="1100" dirty="0"/>
                  <a:t>Archival/Backups </a:t>
                </a:r>
                <a:r>
                  <a:rPr lang="en-US" sz="1100" dirty="0" err="1"/>
                  <a:t>etc</a:t>
                </a:r>
                <a:endParaRPr lang="en-US" sz="1100" dirty="0"/>
              </a:p>
              <a:p>
                <a:pPr marL="174625" indent="-174625">
                  <a:spcBef>
                    <a:spcPct val="20000"/>
                  </a:spcBef>
                  <a:buFont typeface="Webdings" pitchFamily="18" charset="2"/>
                  <a:buChar char="4"/>
                </a:pPr>
                <a:endParaRPr lang="en-US" sz="1100" dirty="0"/>
              </a:p>
              <a:p>
                <a:pPr marL="174625" indent="-174625">
                  <a:spcBef>
                    <a:spcPct val="20000"/>
                  </a:spcBef>
                  <a:buFont typeface="Webdings" pitchFamily="18" charset="2"/>
                  <a:buChar char="4"/>
                </a:pPr>
                <a:r>
                  <a:rPr lang="en-US" sz="1100" dirty="0"/>
                  <a:t>Master Data </a:t>
                </a:r>
                <a:r>
                  <a:rPr lang="en-US" sz="1100" dirty="0" err="1"/>
                  <a:t>Config</a:t>
                </a:r>
                <a:endParaRPr lang="en-US" sz="1100" dirty="0"/>
              </a:p>
              <a:p>
                <a:pPr marL="174625" indent="-174625">
                  <a:spcBef>
                    <a:spcPct val="20000"/>
                  </a:spcBef>
                  <a:buFont typeface="Webdings" pitchFamily="18" charset="2"/>
                  <a:buChar char="4"/>
                </a:pPr>
                <a:endParaRPr lang="en-US" sz="1100" dirty="0"/>
              </a:p>
              <a:p>
                <a:pPr marL="174625" indent="-174625">
                  <a:spcBef>
                    <a:spcPct val="20000"/>
                  </a:spcBef>
                  <a:buFont typeface="Webdings" pitchFamily="18" charset="2"/>
                  <a:buChar char="4"/>
                </a:pPr>
                <a:r>
                  <a:rPr lang="en-US" sz="1100" dirty="0"/>
                  <a:t>Patch </a:t>
                </a:r>
                <a:r>
                  <a:rPr lang="en-US" sz="1100" dirty="0" err="1"/>
                  <a:t>Mgmt</a:t>
                </a:r>
                <a:endParaRPr lang="en-US" sz="1100" dirty="0"/>
              </a:p>
              <a:p>
                <a:pPr marL="174625" indent="-174625">
                  <a:spcBef>
                    <a:spcPct val="20000"/>
                  </a:spcBef>
                  <a:buFont typeface="Webdings" pitchFamily="18" charset="2"/>
                  <a:buChar char="4"/>
                </a:pPr>
                <a:endParaRPr lang="en-US" sz="1100" dirty="0"/>
              </a:p>
              <a:p>
                <a:pPr marL="174625" indent="-174625">
                  <a:spcBef>
                    <a:spcPct val="20000"/>
                  </a:spcBef>
                  <a:buFont typeface="Webdings" pitchFamily="18" charset="2"/>
                  <a:buChar char="4"/>
                </a:pPr>
                <a:r>
                  <a:rPr lang="en-US" sz="1100" dirty="0"/>
                  <a:t>Interface </a:t>
                </a:r>
                <a:r>
                  <a:rPr lang="en-US" sz="1100" dirty="0" err="1"/>
                  <a:t>Mgmt</a:t>
                </a:r>
                <a:endParaRPr lang="en-US" sz="1100" dirty="0"/>
              </a:p>
              <a:p>
                <a:pPr marL="174625" indent="-174625">
                  <a:spcBef>
                    <a:spcPct val="20000"/>
                  </a:spcBef>
                  <a:buFont typeface="Webdings" pitchFamily="18" charset="2"/>
                  <a:buChar char="4"/>
                </a:pPr>
                <a:endParaRPr lang="en-US" sz="1100" dirty="0"/>
              </a:p>
              <a:p>
                <a:pPr marL="174625" indent="-174625">
                  <a:spcBef>
                    <a:spcPct val="20000"/>
                  </a:spcBef>
                  <a:buFont typeface="Webdings" pitchFamily="18" charset="2"/>
                  <a:buChar char="4"/>
                </a:pPr>
                <a:r>
                  <a:rPr lang="en-US" sz="1100" dirty="0"/>
                  <a:t>Production Support</a:t>
                </a:r>
              </a:p>
            </p:txBody>
          </p:sp>
          <p:sp>
            <p:nvSpPr>
              <p:cNvPr id="22" name="Line 17"/>
              <p:cNvSpPr>
                <a:spLocks noChangeShapeType="1"/>
              </p:cNvSpPr>
              <p:nvPr/>
            </p:nvSpPr>
            <p:spPr bwMode="auto">
              <a:xfrm>
                <a:off x="4627538" y="2508423"/>
                <a:ext cx="1391" cy="48083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3" name="AutoShape 18"/>
              <p:cNvSpPr>
                <a:spLocks noChangeArrowheads="1"/>
              </p:cNvSpPr>
              <p:nvPr/>
            </p:nvSpPr>
            <p:spPr bwMode="auto">
              <a:xfrm>
                <a:off x="3881414" y="2638598"/>
                <a:ext cx="1443461" cy="459990"/>
              </a:xfrm>
              <a:prstGeom prst="roundRect">
                <a:avLst>
                  <a:gd name="adj" fmla="val 27333"/>
                </a:avLst>
              </a:prstGeom>
              <a:solidFill>
                <a:schemeClr val="tx2"/>
              </a:solidFill>
              <a:ln w="12700">
                <a:solidFill>
                  <a:srgbClr val="EEEEEE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100" b="1" dirty="0" err="1">
                    <a:solidFill>
                      <a:schemeClr val="bg1"/>
                    </a:solidFill>
                  </a:rPr>
                  <a:t>Infra,App</a:t>
                </a:r>
                <a:r>
                  <a:rPr lang="en-US" sz="1100" b="1" dirty="0">
                    <a:solidFill>
                      <a:schemeClr val="bg1"/>
                    </a:solidFill>
                  </a:rPr>
                  <a:t>, Process</a:t>
                </a:r>
                <a:br>
                  <a:rPr lang="en-US" sz="1100" b="1" dirty="0">
                    <a:solidFill>
                      <a:schemeClr val="bg1"/>
                    </a:solidFill>
                  </a:rPr>
                </a:br>
                <a:r>
                  <a:rPr lang="en-US" sz="1100" b="1" dirty="0">
                    <a:solidFill>
                      <a:schemeClr val="bg1"/>
                    </a:solidFill>
                  </a:rPr>
                  <a:t>Administration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5496648" y="2516360"/>
              <a:ext cx="1516288" cy="3496251"/>
              <a:chOff x="5496648" y="2516360"/>
              <a:chExt cx="1516288" cy="4076291"/>
            </a:xfrm>
          </p:grpSpPr>
          <p:sp>
            <p:nvSpPr>
              <p:cNvPr id="16" name="AutoShape 7"/>
              <p:cNvSpPr>
                <a:spLocks noChangeArrowheads="1"/>
              </p:cNvSpPr>
              <p:nvPr/>
            </p:nvSpPr>
            <p:spPr bwMode="auto">
              <a:xfrm>
                <a:off x="5496648" y="2677832"/>
                <a:ext cx="1451815" cy="3914819"/>
              </a:xfrm>
              <a:prstGeom prst="roundRect">
                <a:avLst>
                  <a:gd name="adj" fmla="val 6250"/>
                </a:avLst>
              </a:prstGeom>
              <a:solidFill>
                <a:srgbClr val="DDE9F7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900" dirty="0">
                  <a:latin typeface="Arial" pitchFamily="34" charset="0"/>
                </a:endParaRPr>
              </a:p>
            </p:txBody>
          </p:sp>
          <p:sp>
            <p:nvSpPr>
              <p:cNvPr id="17" name="Line 3"/>
              <p:cNvSpPr>
                <a:spLocks noChangeShapeType="1"/>
              </p:cNvSpPr>
              <p:nvPr/>
            </p:nvSpPr>
            <p:spPr bwMode="auto">
              <a:xfrm>
                <a:off x="6400775" y="2516360"/>
                <a:ext cx="1392" cy="48083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8" name="Rectangle 17"/>
              <p:cNvSpPr>
                <a:spLocks noChangeAspect="1" noChangeArrowheads="1"/>
              </p:cNvSpPr>
              <p:nvPr/>
            </p:nvSpPr>
            <p:spPr bwMode="auto">
              <a:xfrm>
                <a:off x="5524931" y="3087861"/>
                <a:ext cx="1488005" cy="32298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marL="174625" indent="-174625">
                  <a:spcBef>
                    <a:spcPct val="20000"/>
                  </a:spcBef>
                  <a:buFont typeface="Webdings" pitchFamily="18" charset="2"/>
                  <a:buChar char="4"/>
                </a:pPr>
                <a:r>
                  <a:rPr lang="en-US" sz="1100" dirty="0"/>
                  <a:t>Interface Issues</a:t>
                </a:r>
              </a:p>
              <a:p>
                <a:pPr marL="174625" indent="-174625">
                  <a:spcBef>
                    <a:spcPct val="20000"/>
                  </a:spcBef>
                  <a:buFont typeface="Webdings" pitchFamily="18" charset="2"/>
                  <a:buChar char="4"/>
                </a:pPr>
                <a:endParaRPr lang="en-US" sz="1100" dirty="0"/>
              </a:p>
              <a:p>
                <a:pPr marL="174625" indent="-174625">
                  <a:spcBef>
                    <a:spcPct val="20000"/>
                  </a:spcBef>
                  <a:buFont typeface="Webdings" pitchFamily="18" charset="2"/>
                  <a:buChar char="4"/>
                </a:pPr>
                <a:r>
                  <a:rPr lang="en-US" sz="1100" dirty="0"/>
                  <a:t>Performance</a:t>
                </a:r>
              </a:p>
              <a:p>
                <a:pPr marL="174625" indent="-174625">
                  <a:spcBef>
                    <a:spcPct val="20000"/>
                  </a:spcBef>
                  <a:buFont typeface="Webdings" pitchFamily="18" charset="2"/>
                  <a:buChar char="4"/>
                </a:pPr>
                <a:endParaRPr lang="en-US" sz="1100" dirty="0"/>
              </a:p>
              <a:p>
                <a:pPr marL="174625" indent="-174625">
                  <a:spcBef>
                    <a:spcPct val="20000"/>
                  </a:spcBef>
                  <a:buFont typeface="Webdings" pitchFamily="18" charset="2"/>
                  <a:buChar char="4"/>
                </a:pPr>
                <a:r>
                  <a:rPr lang="en-US" sz="1100" dirty="0"/>
                  <a:t>Diagnostics</a:t>
                </a:r>
              </a:p>
              <a:p>
                <a:pPr marL="174625" indent="-174625">
                  <a:spcBef>
                    <a:spcPct val="20000"/>
                  </a:spcBef>
                  <a:buFont typeface="Webdings" pitchFamily="18" charset="2"/>
                  <a:buChar char="4"/>
                </a:pPr>
                <a:endParaRPr lang="en-US" sz="1100" dirty="0"/>
              </a:p>
              <a:p>
                <a:pPr marL="174625" indent="-174625">
                  <a:spcBef>
                    <a:spcPct val="20000"/>
                  </a:spcBef>
                  <a:buFont typeface="Webdings" pitchFamily="18" charset="2"/>
                  <a:buChar char="4"/>
                </a:pPr>
                <a:r>
                  <a:rPr lang="en-US" sz="1100" dirty="0"/>
                  <a:t>Problem Identification</a:t>
                </a:r>
                <a:br>
                  <a:rPr lang="en-US" sz="1100" dirty="0"/>
                </a:br>
                <a:endParaRPr lang="en-US" sz="1100" dirty="0"/>
              </a:p>
              <a:p>
                <a:pPr marL="174625" indent="-174625">
                  <a:spcBef>
                    <a:spcPct val="20000"/>
                  </a:spcBef>
                  <a:buFont typeface="Webdings" pitchFamily="18" charset="2"/>
                  <a:buChar char="4"/>
                </a:pPr>
                <a:r>
                  <a:rPr lang="en-US" sz="1100" dirty="0"/>
                  <a:t>Escalation Path Defined</a:t>
                </a:r>
              </a:p>
              <a:p>
                <a:pPr marL="174625" indent="-174625">
                  <a:spcBef>
                    <a:spcPct val="20000"/>
                  </a:spcBef>
                  <a:buFont typeface="Webdings" pitchFamily="18" charset="2"/>
                  <a:buChar char="4"/>
                </a:pPr>
                <a:endParaRPr lang="en-US" sz="1100" dirty="0"/>
              </a:p>
              <a:p>
                <a:pPr marL="174625" indent="-174625">
                  <a:spcBef>
                    <a:spcPct val="20000"/>
                  </a:spcBef>
                  <a:buFont typeface="Webdings" pitchFamily="18" charset="2"/>
                  <a:buChar char="4"/>
                </a:pPr>
                <a:r>
                  <a:rPr lang="en-US" sz="1100" dirty="0"/>
                  <a:t>Root Cause analysis</a:t>
                </a:r>
              </a:p>
              <a:p>
                <a:pPr marL="174625" indent="-174625">
                  <a:spcBef>
                    <a:spcPct val="20000"/>
                  </a:spcBef>
                  <a:buFont typeface="Webdings" pitchFamily="18" charset="2"/>
                  <a:buChar char="4"/>
                </a:pPr>
                <a:endParaRPr lang="en-US" sz="1100" dirty="0"/>
              </a:p>
              <a:p>
                <a:pPr marL="174625" indent="-174625">
                  <a:spcBef>
                    <a:spcPct val="20000"/>
                  </a:spcBef>
                  <a:buFont typeface="Webdings" pitchFamily="18" charset="2"/>
                  <a:buChar char="4"/>
                </a:pPr>
                <a:r>
                  <a:rPr lang="en-US" sz="1100" dirty="0"/>
                  <a:t>Problem resolution</a:t>
                </a:r>
              </a:p>
              <a:p>
                <a:pPr marL="114300" indent="-114300">
                  <a:spcBef>
                    <a:spcPct val="20000"/>
                  </a:spcBef>
                </a:pPr>
                <a:endParaRPr lang="en-US" sz="600" dirty="0"/>
              </a:p>
            </p:txBody>
          </p:sp>
          <p:sp>
            <p:nvSpPr>
              <p:cNvPr id="19" name="AutoShape 21"/>
              <p:cNvSpPr>
                <a:spLocks noChangeArrowheads="1"/>
              </p:cNvSpPr>
              <p:nvPr/>
            </p:nvSpPr>
            <p:spPr bwMode="auto">
              <a:xfrm>
                <a:off x="5515434" y="2638598"/>
                <a:ext cx="1443461" cy="425410"/>
              </a:xfrm>
              <a:prstGeom prst="roundRect">
                <a:avLst>
                  <a:gd name="adj" fmla="val 27333"/>
                </a:avLst>
              </a:prstGeom>
              <a:solidFill>
                <a:schemeClr val="tx2"/>
              </a:solidFill>
              <a:ln w="12700">
                <a:solidFill>
                  <a:srgbClr val="EEEEEE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100" b="1" dirty="0">
                    <a:solidFill>
                      <a:schemeClr val="bg1"/>
                    </a:solidFill>
                  </a:rPr>
                  <a:t>Triage </a:t>
                </a:r>
                <a:br>
                  <a:rPr lang="en-US" sz="1100" b="1" dirty="0">
                    <a:solidFill>
                      <a:schemeClr val="bg1"/>
                    </a:solidFill>
                  </a:rPr>
                </a:br>
                <a:r>
                  <a:rPr lang="en-US" sz="1100" b="1" dirty="0">
                    <a:solidFill>
                      <a:schemeClr val="bg1"/>
                    </a:solidFill>
                  </a:rPr>
                  <a:t>Management</a:t>
                </a:r>
              </a:p>
            </p:txBody>
          </p:sp>
        </p:grpSp>
        <p:sp>
          <p:nvSpPr>
            <p:cNvPr id="10" name="Line 48"/>
            <p:cNvSpPr>
              <a:spLocks noChangeShapeType="1"/>
            </p:cNvSpPr>
            <p:nvPr/>
          </p:nvSpPr>
          <p:spPr bwMode="auto">
            <a:xfrm flipV="1">
              <a:off x="1130276" y="2498651"/>
              <a:ext cx="7101854" cy="133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196173" y="2492548"/>
              <a:ext cx="1488004" cy="3520063"/>
              <a:chOff x="7196173" y="2492548"/>
              <a:chExt cx="1488004" cy="4100103"/>
            </a:xfrm>
          </p:grpSpPr>
          <p:sp>
            <p:nvSpPr>
              <p:cNvPr id="12" name="Line 2"/>
              <p:cNvSpPr>
                <a:spLocks noChangeShapeType="1"/>
              </p:cNvSpPr>
              <p:nvPr/>
            </p:nvSpPr>
            <p:spPr bwMode="auto">
              <a:xfrm>
                <a:off x="8227988" y="2492548"/>
                <a:ext cx="1391" cy="48083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3" name="AutoShape 22"/>
              <p:cNvSpPr>
                <a:spLocks noChangeArrowheads="1"/>
              </p:cNvSpPr>
              <p:nvPr/>
            </p:nvSpPr>
            <p:spPr bwMode="auto">
              <a:xfrm>
                <a:off x="7202334" y="2677833"/>
                <a:ext cx="1451814" cy="3914818"/>
              </a:xfrm>
              <a:prstGeom prst="roundRect">
                <a:avLst>
                  <a:gd name="adj" fmla="val 6250"/>
                </a:avLst>
              </a:prstGeom>
              <a:solidFill>
                <a:srgbClr val="DDE9F7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endParaRPr lang="en-US" sz="900" dirty="0"/>
              </a:p>
            </p:txBody>
          </p:sp>
          <p:sp>
            <p:nvSpPr>
              <p:cNvPr id="14" name="Rectangle 13"/>
              <p:cNvSpPr>
                <a:spLocks noChangeAspect="1" noChangeArrowheads="1"/>
              </p:cNvSpPr>
              <p:nvPr/>
            </p:nvSpPr>
            <p:spPr bwMode="auto">
              <a:xfrm>
                <a:off x="7196173" y="3098588"/>
                <a:ext cx="1488004" cy="29822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marL="174625" indent="-174625">
                  <a:spcBef>
                    <a:spcPct val="20000"/>
                  </a:spcBef>
                  <a:buFont typeface="Webdings" pitchFamily="18" charset="2"/>
                  <a:buChar char="4"/>
                </a:pPr>
                <a:r>
                  <a:rPr lang="en-US" sz="1100" dirty="0"/>
                  <a:t>Managed Reporting</a:t>
                </a:r>
              </a:p>
              <a:p>
                <a:pPr marL="174625" indent="-174625">
                  <a:spcBef>
                    <a:spcPct val="20000"/>
                  </a:spcBef>
                  <a:buFont typeface="Webdings" pitchFamily="18" charset="2"/>
                  <a:buChar char="4"/>
                </a:pPr>
                <a:endParaRPr lang="en-US" sz="1100" dirty="0"/>
              </a:p>
              <a:p>
                <a:pPr marL="174625" indent="-174625">
                  <a:spcBef>
                    <a:spcPct val="20000"/>
                  </a:spcBef>
                  <a:buFont typeface="Webdings" pitchFamily="18" charset="2"/>
                  <a:buChar char="4"/>
                </a:pPr>
                <a:r>
                  <a:rPr lang="en-US" sz="1100" dirty="0"/>
                  <a:t>Parameters &amp; frequency</a:t>
                </a:r>
              </a:p>
              <a:p>
                <a:pPr marL="174625" indent="-174625">
                  <a:spcBef>
                    <a:spcPct val="20000"/>
                  </a:spcBef>
                  <a:buFont typeface="Webdings" pitchFamily="18" charset="2"/>
                  <a:buChar char="4"/>
                </a:pPr>
                <a:endParaRPr lang="en-US" sz="1100" dirty="0"/>
              </a:p>
              <a:p>
                <a:pPr marL="174625" indent="-174625">
                  <a:spcBef>
                    <a:spcPct val="20000"/>
                  </a:spcBef>
                  <a:buFont typeface="Webdings" pitchFamily="18" charset="2"/>
                  <a:buChar char="4"/>
                </a:pPr>
                <a:r>
                  <a:rPr lang="en-US" sz="1100" dirty="0"/>
                  <a:t>Tool Integration Real Time </a:t>
                </a:r>
              </a:p>
              <a:p>
                <a:pPr marL="174625" indent="-174625">
                  <a:spcBef>
                    <a:spcPct val="20000"/>
                  </a:spcBef>
                  <a:buFont typeface="Webdings" pitchFamily="18" charset="2"/>
                  <a:buChar char="4"/>
                </a:pPr>
                <a:endParaRPr lang="en-US" sz="1100" dirty="0"/>
              </a:p>
              <a:p>
                <a:pPr marL="174625" indent="-174625">
                  <a:spcBef>
                    <a:spcPct val="20000"/>
                  </a:spcBef>
                  <a:buFont typeface="Webdings" pitchFamily="18" charset="2"/>
                  <a:buChar char="4"/>
                </a:pPr>
                <a:r>
                  <a:rPr lang="en-US" sz="1100" dirty="0"/>
                  <a:t>Reporting</a:t>
                </a:r>
              </a:p>
              <a:p>
                <a:pPr marL="174625" indent="-174625">
                  <a:spcBef>
                    <a:spcPct val="20000"/>
                  </a:spcBef>
                  <a:buFont typeface="Webdings" pitchFamily="18" charset="2"/>
                  <a:buChar char="4"/>
                </a:pPr>
                <a:endParaRPr lang="en-US" sz="1100" dirty="0"/>
              </a:p>
              <a:p>
                <a:pPr marL="174625" indent="-174625">
                  <a:spcBef>
                    <a:spcPct val="20000"/>
                  </a:spcBef>
                  <a:buFont typeface="Webdings" pitchFamily="18" charset="2"/>
                  <a:buChar char="4"/>
                </a:pPr>
                <a:r>
                  <a:rPr lang="en-US" sz="1100" dirty="0"/>
                  <a:t>Periodic / Quarterly Review</a:t>
                </a:r>
              </a:p>
              <a:p>
                <a:pPr marL="174625" indent="-174625">
                  <a:spcBef>
                    <a:spcPct val="20000"/>
                  </a:spcBef>
                  <a:buFont typeface="Webdings" pitchFamily="18" charset="2"/>
                  <a:buChar char="4"/>
                </a:pPr>
                <a:endParaRPr lang="en-US" sz="1100" dirty="0"/>
              </a:p>
              <a:p>
                <a:pPr marL="174625" indent="-174625">
                  <a:spcBef>
                    <a:spcPct val="20000"/>
                  </a:spcBef>
                  <a:buFont typeface="Webdings" pitchFamily="18" charset="2"/>
                  <a:buChar char="4"/>
                </a:pPr>
                <a:r>
                  <a:rPr lang="en-US" sz="1100" dirty="0"/>
                  <a:t>SLM</a:t>
                </a:r>
              </a:p>
              <a:p>
                <a:pPr marL="114300" indent="-114300">
                  <a:spcBef>
                    <a:spcPct val="20000"/>
                  </a:spcBef>
                </a:pPr>
                <a:endParaRPr lang="en-US" sz="600" dirty="0"/>
              </a:p>
              <a:p>
                <a:pPr marL="114300" indent="-114300">
                  <a:spcBef>
                    <a:spcPct val="20000"/>
                  </a:spcBef>
                  <a:buFont typeface="Wingdings" pitchFamily="2" charset="2"/>
                  <a:buChar char="§"/>
                </a:pPr>
                <a:endParaRPr lang="en-US" sz="600" dirty="0"/>
              </a:p>
            </p:txBody>
          </p:sp>
          <p:sp>
            <p:nvSpPr>
              <p:cNvPr id="15" name="AutoShape 21"/>
              <p:cNvSpPr>
                <a:spLocks noChangeArrowheads="1"/>
              </p:cNvSpPr>
              <p:nvPr/>
            </p:nvSpPr>
            <p:spPr bwMode="auto">
              <a:xfrm>
                <a:off x="7196173" y="2638598"/>
                <a:ext cx="1443461" cy="425410"/>
              </a:xfrm>
              <a:prstGeom prst="roundRect">
                <a:avLst>
                  <a:gd name="adj" fmla="val 27333"/>
                </a:avLst>
              </a:prstGeom>
              <a:solidFill>
                <a:schemeClr val="tx2"/>
              </a:solidFill>
              <a:ln w="12700">
                <a:solidFill>
                  <a:srgbClr val="EEEEEE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000" b="1" dirty="0">
                    <a:solidFill>
                      <a:schemeClr val="bg1"/>
                    </a:solidFill>
                  </a:rPr>
                  <a:t>Reporting/</a:t>
                </a:r>
                <a:br>
                  <a:rPr lang="en-US" sz="1000" b="1" dirty="0">
                    <a:solidFill>
                      <a:schemeClr val="bg1"/>
                    </a:solidFill>
                  </a:rPr>
                </a:br>
                <a:r>
                  <a:rPr lang="en-US" sz="1000" b="1" dirty="0">
                    <a:solidFill>
                      <a:schemeClr val="bg1"/>
                    </a:solidFill>
                  </a:rPr>
                  <a:t>Client Communication</a:t>
                </a:r>
              </a:p>
            </p:txBody>
          </p:sp>
        </p:grpSp>
      </p:grpSp>
      <p:sp>
        <p:nvSpPr>
          <p:cNvPr id="32" name="AutoShape 5"/>
          <p:cNvSpPr>
            <a:spLocks noChangeArrowheads="1"/>
          </p:cNvSpPr>
          <p:nvPr/>
        </p:nvSpPr>
        <p:spPr bwMode="auto">
          <a:xfrm>
            <a:off x="3482204" y="885856"/>
            <a:ext cx="5400136" cy="588231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3943225" y="1010693"/>
            <a:ext cx="4365344" cy="338554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chemeClr val="bg1"/>
                </a:solidFill>
              </a:rPr>
              <a:t>On Boarded Systems Management</a:t>
            </a:r>
          </a:p>
        </p:txBody>
      </p:sp>
      <p:pic>
        <p:nvPicPr>
          <p:cNvPr id="33" name="Picture 3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907" y="5629485"/>
            <a:ext cx="3145415" cy="57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240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2034143" y="3614003"/>
            <a:ext cx="2372232" cy="36933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HPRO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4294967295"/>
          </p:nvPr>
        </p:nvSpPr>
        <p:spPr>
          <a:xfrm>
            <a:off x="2034143" y="4629690"/>
            <a:ext cx="2372232" cy="539210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HFM, FDM, Planning, Essbase, DRM (11.1.2.1)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4294967295"/>
          </p:nvPr>
        </p:nvSpPr>
        <p:spPr>
          <a:xfrm>
            <a:off x="2034143" y="5688512"/>
            <a:ext cx="2372232" cy="36933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Retail and Security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976856" y="571888"/>
            <a:ext cx="2687158" cy="516684"/>
          </a:xfrm>
        </p:spPr>
        <p:txBody>
          <a:bodyPr>
            <a:normAutofit fontScale="90000"/>
          </a:bodyPr>
          <a:lstStyle/>
          <a:p>
            <a:r>
              <a:rPr lang="en-US" dirty="0"/>
              <a:t>CASE STUDY</a:t>
            </a:r>
          </a:p>
        </p:txBody>
      </p:sp>
      <p:sp>
        <p:nvSpPr>
          <p:cNvPr id="10" name="Text Placeholder 1"/>
          <p:cNvSpPr>
            <a:spLocks noGrp="1"/>
          </p:cNvSpPr>
          <p:nvPr>
            <p:ph type="body" idx="4294967295"/>
          </p:nvPr>
        </p:nvSpPr>
        <p:spPr>
          <a:xfrm>
            <a:off x="5229593" y="592432"/>
            <a:ext cx="4977670" cy="40010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Multi Product Global Organization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5116871" y="1164242"/>
            <a:ext cx="4391069" cy="4893603"/>
          </a:xfrm>
        </p:spPr>
        <p:txBody>
          <a:bodyPr>
            <a:normAutofit fontScale="85000" lnSpcReduction="10000"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rPr>
              <a:t>Customer Needs:</a:t>
            </a:r>
          </a:p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en-US" dirty="0">
                <a:latin typeface="Arial Narrow"/>
                <a:cs typeface="Arial Narrow"/>
              </a:rPr>
              <a:t>Full Hyperion deployment with multiple phases </a:t>
            </a:r>
          </a:p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en-US" dirty="0">
                <a:latin typeface="Arial Narrow"/>
                <a:cs typeface="Arial Narrow"/>
              </a:rPr>
              <a:t>Large SAP ERP customer with all Hyperion EPM footprint</a:t>
            </a:r>
          </a:p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en-US" dirty="0">
                <a:latin typeface="Arial Narrow"/>
                <a:cs typeface="Arial Narrow"/>
              </a:rPr>
              <a:t>Support internal admins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b="1" dirty="0">
                <a:latin typeface="Arial Narrow"/>
                <a:cs typeface="Arial Narrow"/>
              </a:rPr>
              <a:t>Support :</a:t>
            </a:r>
          </a:p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en-US" dirty="0">
                <a:latin typeface="Arial Narrow"/>
                <a:cs typeface="Arial Narrow"/>
              </a:rPr>
              <a:t>Hourly managed services support</a:t>
            </a:r>
          </a:p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en-US" dirty="0">
                <a:latin typeface="Arial Narrow"/>
                <a:cs typeface="Arial Narrow"/>
              </a:rPr>
              <a:t>Report findings / identify issues for resolution</a:t>
            </a:r>
          </a:p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en-US" dirty="0">
                <a:latin typeface="Arial Narrow"/>
                <a:cs typeface="Arial Narrow"/>
              </a:rPr>
              <a:t>Related to Hyperion platform</a:t>
            </a:r>
          </a:p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en-US" dirty="0">
                <a:latin typeface="Arial Narrow"/>
                <a:cs typeface="Arial Narrow"/>
              </a:rPr>
              <a:t>Both application and infrastructure</a:t>
            </a:r>
          </a:p>
          <a:p>
            <a:pPr>
              <a:spcBef>
                <a:spcPts val="1200"/>
              </a:spcBef>
            </a:pPr>
            <a:endParaRPr lang="en-US" dirty="0">
              <a:latin typeface="Arial Narrow"/>
              <a:cs typeface="Arial Narrow"/>
            </a:endParaRP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endParaRPr lang="en-US" dirty="0">
              <a:latin typeface="Arial Narrow"/>
              <a:cs typeface="Arial Narrow"/>
            </a:endParaRPr>
          </a:p>
          <a:p>
            <a:endParaRPr lang="en-US" sz="1700" dirty="0"/>
          </a:p>
          <a:p>
            <a:endParaRPr lang="en-US" sz="17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611" y="1218242"/>
            <a:ext cx="2895914" cy="888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071" y="6274723"/>
            <a:ext cx="1981372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4411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2034143" y="3614003"/>
            <a:ext cx="2372232" cy="36933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HPRO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4294967295"/>
          </p:nvPr>
        </p:nvSpPr>
        <p:spPr>
          <a:xfrm>
            <a:off x="2034143" y="4629690"/>
            <a:ext cx="2372232" cy="475710"/>
          </a:xfrm>
        </p:spPr>
        <p:txBody>
          <a:bodyPr>
            <a:noAutofit/>
          </a:bodyPr>
          <a:lstStyle/>
          <a:p>
            <a:r>
              <a:rPr lang="en-US" sz="1400" dirty="0"/>
              <a:t>Planning and Essbase </a:t>
            </a:r>
          </a:p>
          <a:p>
            <a:r>
              <a:rPr lang="en-US" sz="1400" dirty="0"/>
              <a:t>BIFS and OBIA (11.1.2.1)</a:t>
            </a:r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4294967295"/>
          </p:nvPr>
        </p:nvSpPr>
        <p:spPr>
          <a:xfrm>
            <a:off x="2034143" y="5688512"/>
            <a:ext cx="2372232" cy="62338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Manufacturing and Retail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976856" y="509453"/>
            <a:ext cx="2687158" cy="1417579"/>
          </a:xfrm>
        </p:spPr>
        <p:txBody>
          <a:bodyPr/>
          <a:lstStyle/>
          <a:p>
            <a:r>
              <a:rPr lang="en-US" dirty="0"/>
              <a:t>CASE STUDY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5116871" y="1164242"/>
            <a:ext cx="4391069" cy="4893603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rPr>
              <a:t>Customer Needs:</a:t>
            </a:r>
          </a:p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en-US" dirty="0">
                <a:latin typeface="Arial Narrow"/>
                <a:cs typeface="Arial Narrow"/>
              </a:rPr>
              <a:t>Multi year global deployment of Hyperion applications</a:t>
            </a:r>
          </a:p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en-US" dirty="0">
                <a:latin typeface="Arial Narrow"/>
                <a:cs typeface="Arial Narrow"/>
              </a:rPr>
              <a:t>Strong internal administrative team</a:t>
            </a:r>
          </a:p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en-US" dirty="0">
                <a:latin typeface="Arial Narrow"/>
                <a:cs typeface="Arial Narrow"/>
              </a:rPr>
              <a:t>People Soft and SAP ERPs with all Hyperion EPM footprint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b="1" dirty="0">
                <a:latin typeface="Arial Narrow"/>
                <a:cs typeface="Arial Narrow"/>
              </a:rPr>
              <a:t>Support :</a:t>
            </a:r>
          </a:p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en-US" dirty="0">
                <a:latin typeface="Arial Narrow"/>
                <a:cs typeface="Arial Narrow"/>
              </a:rPr>
              <a:t>Initial on site support then converted to remote managed services</a:t>
            </a:r>
          </a:p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en-US" dirty="0">
                <a:latin typeface="Arial Narrow"/>
                <a:cs typeface="Arial Narrow"/>
              </a:rPr>
              <a:t>Hourly managed services agreement</a:t>
            </a:r>
          </a:p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en-US" dirty="0">
                <a:latin typeface="Arial Narrow"/>
                <a:cs typeface="Arial Narrow"/>
              </a:rPr>
              <a:t>Support internal admins</a:t>
            </a:r>
          </a:p>
          <a:p>
            <a:endParaRPr lang="en-US" sz="1700" dirty="0"/>
          </a:p>
          <a:p>
            <a:pPr marL="0" indent="0">
              <a:buNone/>
            </a:pPr>
            <a:r>
              <a:rPr lang="en-US" sz="2200" b="1" dirty="0">
                <a:latin typeface="Arial Narrow"/>
                <a:cs typeface="Arial Narrow"/>
              </a:rPr>
              <a:t>Future :</a:t>
            </a:r>
          </a:p>
          <a:p>
            <a:r>
              <a:rPr lang="en-US" sz="2200" dirty="0">
                <a:latin typeface="Arial Narrow"/>
                <a:cs typeface="Arial Narrow"/>
              </a:rPr>
              <a:t>Evaluating Upgrade, DRM, FCM and ARM</a:t>
            </a:r>
          </a:p>
          <a:p>
            <a:endParaRPr lang="en-US" sz="2200" dirty="0">
              <a:latin typeface="Arial Narrow"/>
              <a:cs typeface="Arial Narrow"/>
            </a:endParaRPr>
          </a:p>
          <a:p>
            <a:endParaRPr lang="en-US" sz="1700" dirty="0"/>
          </a:p>
        </p:txBody>
      </p:sp>
      <p:sp>
        <p:nvSpPr>
          <p:cNvPr id="9" name="Text Placeholder 1"/>
          <p:cNvSpPr>
            <a:spLocks noGrp="1"/>
          </p:cNvSpPr>
          <p:nvPr>
            <p:ph type="body" idx="4294967295"/>
          </p:nvPr>
        </p:nvSpPr>
        <p:spPr>
          <a:xfrm>
            <a:off x="5229226" y="592138"/>
            <a:ext cx="4278313" cy="40005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Multi Product Global Organization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289" y="1281104"/>
            <a:ext cx="2654300" cy="7280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7703" y="6311900"/>
            <a:ext cx="1981372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8456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2034143" y="3614003"/>
            <a:ext cx="2372232" cy="55533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Annual Hourly Contract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4294967295"/>
          </p:nvPr>
        </p:nvSpPr>
        <p:spPr>
          <a:xfrm>
            <a:off x="2034143" y="4566190"/>
            <a:ext cx="2372232" cy="369332"/>
          </a:xfrm>
        </p:spPr>
        <p:txBody>
          <a:bodyPr>
            <a:noAutofit/>
          </a:bodyPr>
          <a:lstStyle/>
          <a:p>
            <a:r>
              <a:rPr lang="en-US" sz="1400" dirty="0"/>
              <a:t>Planning, HFM,</a:t>
            </a:r>
          </a:p>
          <a:p>
            <a:r>
              <a:rPr lang="en-US" sz="1400" dirty="0"/>
              <a:t>FDMEE, DRM</a:t>
            </a:r>
          </a:p>
          <a:p>
            <a:r>
              <a:rPr lang="en-US" sz="1400" dirty="0"/>
              <a:t>FCM/ARM  11.1.2.3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4294967295"/>
          </p:nvPr>
        </p:nvSpPr>
        <p:spPr>
          <a:xfrm>
            <a:off x="2034143" y="5688512"/>
            <a:ext cx="2372232" cy="61068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Manufacturing and Distribution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976856" y="509453"/>
            <a:ext cx="2687158" cy="1417579"/>
          </a:xfrm>
        </p:spPr>
        <p:txBody>
          <a:bodyPr/>
          <a:lstStyle/>
          <a:p>
            <a:r>
              <a:rPr lang="en-US" dirty="0"/>
              <a:t>CASE STUDY</a:t>
            </a:r>
          </a:p>
        </p:txBody>
      </p:sp>
      <p:sp>
        <p:nvSpPr>
          <p:cNvPr id="10" name="Text Placeholder 1"/>
          <p:cNvSpPr>
            <a:spLocks noGrp="1"/>
          </p:cNvSpPr>
          <p:nvPr>
            <p:ph type="body" idx="4294967295"/>
          </p:nvPr>
        </p:nvSpPr>
        <p:spPr>
          <a:xfrm>
            <a:off x="5229593" y="592432"/>
            <a:ext cx="5308987" cy="40010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Multi Product Global Organization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5116871" y="1164242"/>
            <a:ext cx="4391069" cy="4893603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rPr>
              <a:t>Customer Needs:</a:t>
            </a:r>
          </a:p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en-US" sz="2000" dirty="0">
                <a:latin typeface="Arial Narrow"/>
                <a:cs typeface="Arial Narrow"/>
              </a:rPr>
              <a:t>HFM, Planning, FDMEE</a:t>
            </a:r>
          </a:p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en-US" sz="2000" dirty="0">
                <a:latin typeface="Arial Narrow"/>
                <a:cs typeface="Arial Narrow"/>
              </a:rPr>
              <a:t>Application and infrastructure</a:t>
            </a:r>
          </a:p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en-US" sz="2000" dirty="0">
                <a:latin typeface="Arial Narrow"/>
                <a:cs typeface="Arial Narrow"/>
              </a:rPr>
              <a:t>Turnover with admin driving need for support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000" b="1" dirty="0">
                <a:latin typeface="Arial Narrow"/>
                <a:cs typeface="Arial Narrow"/>
              </a:rPr>
              <a:t>Support:</a:t>
            </a:r>
          </a:p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en-US" sz="2000" dirty="0">
                <a:latin typeface="Arial Narrow"/>
                <a:cs typeface="Arial Narrow"/>
              </a:rPr>
              <a:t>Hourly support contract</a:t>
            </a:r>
          </a:p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en-US" sz="2000" dirty="0">
                <a:latin typeface="Arial Narrow"/>
                <a:cs typeface="Arial Narrow"/>
              </a:rPr>
              <a:t>Coordination points with app owners</a:t>
            </a: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3" name="Picture 2" descr="Spectra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856" y="1431732"/>
            <a:ext cx="1823962" cy="990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4186" y="6229545"/>
            <a:ext cx="1981372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2241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2034143" y="3614003"/>
            <a:ext cx="2372232" cy="36933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HPRO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4294967295"/>
          </p:nvPr>
        </p:nvSpPr>
        <p:spPr>
          <a:xfrm>
            <a:off x="2034143" y="4629690"/>
            <a:ext cx="2372232" cy="666210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HFM, FDM, Planning and Essbase (11.1.2.3)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4294967295"/>
          </p:nvPr>
        </p:nvSpPr>
        <p:spPr>
          <a:xfrm>
            <a:off x="2034143" y="5688512"/>
            <a:ext cx="2372232" cy="36933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Retail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976856" y="509453"/>
            <a:ext cx="2687158" cy="1417579"/>
          </a:xfrm>
        </p:spPr>
        <p:txBody>
          <a:bodyPr/>
          <a:lstStyle/>
          <a:p>
            <a:r>
              <a:rPr lang="en-US" dirty="0"/>
              <a:t>CASE STUDY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19" y="1454294"/>
            <a:ext cx="1981200" cy="1143000"/>
          </a:xfrm>
          <a:prstGeom prst="rect">
            <a:avLst/>
          </a:prstGeom>
        </p:spPr>
      </p:pic>
      <p:sp>
        <p:nvSpPr>
          <p:cNvPr id="10" name="Text Placeholder 1"/>
          <p:cNvSpPr>
            <a:spLocks noGrp="1"/>
          </p:cNvSpPr>
          <p:nvPr>
            <p:ph type="body" idx="4294967295"/>
          </p:nvPr>
        </p:nvSpPr>
        <p:spPr>
          <a:xfrm>
            <a:off x="5229593" y="592432"/>
            <a:ext cx="4825816" cy="40010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Multi Product Global Organization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5116870" y="1164242"/>
            <a:ext cx="5233630" cy="4893603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rPr>
              <a:t>Customer Needs:</a:t>
            </a:r>
          </a:p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en-US" sz="1200" dirty="0">
                <a:latin typeface="Arial Narrow"/>
                <a:cs typeface="Arial Narrow"/>
              </a:rPr>
              <a:t>Recent HFM/FDM and Planning Applications deployed by 2 different consulting firms. </a:t>
            </a:r>
          </a:p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en-US" sz="1200" dirty="0">
                <a:latin typeface="Arial Narrow"/>
                <a:cs typeface="Arial Narrow"/>
              </a:rPr>
              <a:t>Recent version upgrade</a:t>
            </a:r>
          </a:p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en-US" sz="1200" dirty="0">
                <a:latin typeface="Arial Narrow"/>
                <a:cs typeface="Arial Narrow"/>
              </a:rPr>
              <a:t>Recent Departure of Application Admin</a:t>
            </a:r>
          </a:p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en-US" sz="1200" dirty="0">
                <a:latin typeface="Arial Narrow"/>
                <a:cs typeface="Arial Narrow"/>
              </a:rPr>
              <a:t>Need to provide support for application and infrastructure activities for all applications and infrastructure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1200" b="1" dirty="0">
                <a:latin typeface="Arial Narrow"/>
                <a:cs typeface="Arial Narrow"/>
              </a:rPr>
              <a:t>Support, Scheduled:</a:t>
            </a:r>
          </a:p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en-US" sz="1200" dirty="0">
                <a:latin typeface="Arial Narrow"/>
                <a:cs typeface="Arial Narrow"/>
              </a:rPr>
              <a:t>High ticket volume - large number of support tasks</a:t>
            </a:r>
          </a:p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en-US" sz="1200" dirty="0">
                <a:latin typeface="Arial Narrow"/>
                <a:cs typeface="Arial Narrow"/>
              </a:rPr>
              <a:t>Daily, Weekly, Monthly tasks</a:t>
            </a:r>
          </a:p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en-US" sz="1200" dirty="0">
                <a:latin typeface="Arial Narrow"/>
                <a:cs typeface="Arial Narrow"/>
              </a:rPr>
              <a:t>Monthly data feed loads</a:t>
            </a:r>
          </a:p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en-US" sz="1200" dirty="0">
                <a:latin typeface="Arial Narrow"/>
                <a:cs typeface="Arial Narrow"/>
              </a:rPr>
              <a:t>Infrastructure tasks (performance, log files)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1200" b="1" dirty="0">
                <a:latin typeface="Arial Narrow"/>
                <a:cs typeface="Arial Narrow"/>
              </a:rPr>
              <a:t>Unscheduled Tickets</a:t>
            </a:r>
          </a:p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en-US" sz="1200" dirty="0">
                <a:latin typeface="Arial Narrow"/>
                <a:cs typeface="Arial Narrow"/>
              </a:rPr>
              <a:t>Greater number of tickets for both application and infrastructure </a:t>
            </a:r>
          </a:p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en-US" sz="1200" dirty="0">
                <a:latin typeface="Arial Narrow"/>
                <a:cs typeface="Arial Narrow"/>
              </a:rPr>
              <a:t>Related to Hyperion platform</a:t>
            </a:r>
          </a:p>
          <a:p>
            <a:endParaRPr lang="en-US" sz="1200" dirty="0">
              <a:latin typeface="Arial Narrow"/>
              <a:cs typeface="Arial Narrow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0547" y="6255367"/>
            <a:ext cx="1981372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770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76856" y="592431"/>
            <a:ext cx="2687158" cy="901521"/>
          </a:xfrm>
        </p:spPr>
        <p:txBody>
          <a:bodyPr anchor="ctr"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6695" y="1128608"/>
            <a:ext cx="3342627" cy="523220"/>
          </a:xfrm>
          <a:prstGeom prst="rect">
            <a:avLst/>
          </a:prstGeom>
          <a:solidFill>
            <a:schemeClr val="accent2"/>
          </a:solidFill>
        </p:spPr>
        <p:txBody>
          <a:bodyPr wrap="square" tIns="91440" bIns="91440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570041" y="1128606"/>
            <a:ext cx="538920" cy="5232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76692" y="1743201"/>
            <a:ext cx="3373181" cy="523220"/>
          </a:xfrm>
          <a:prstGeom prst="rect">
            <a:avLst/>
          </a:prstGeom>
          <a:solidFill>
            <a:schemeClr val="accent1"/>
          </a:solidFill>
        </p:spPr>
        <p:txBody>
          <a:bodyPr wrap="square" tIns="91440" bIns="91440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Offering Description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570040" y="1743199"/>
            <a:ext cx="538921" cy="5232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6694" y="2365750"/>
            <a:ext cx="3319522" cy="55399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tIns="91440" bIns="91440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2400" dirty="0">
                <a:solidFill>
                  <a:schemeClr val="bg1"/>
                </a:solidFill>
              </a:rPr>
              <a:t>MS Overview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70039" y="2365750"/>
            <a:ext cx="538922" cy="52322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76694" y="2988619"/>
            <a:ext cx="3355294" cy="523220"/>
          </a:xfrm>
          <a:prstGeom prst="rect">
            <a:avLst/>
          </a:prstGeom>
          <a:solidFill>
            <a:schemeClr val="accent6"/>
          </a:solidFill>
        </p:spPr>
        <p:txBody>
          <a:bodyPr wrap="square" tIns="91440" bIns="91440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 And Process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70039" y="2988619"/>
            <a:ext cx="538922" cy="52322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76694" y="3611488"/>
            <a:ext cx="3342628" cy="523220"/>
          </a:xfrm>
          <a:prstGeom prst="rect">
            <a:avLst/>
          </a:prstGeom>
          <a:solidFill>
            <a:schemeClr val="accent4"/>
          </a:solidFill>
        </p:spPr>
        <p:txBody>
          <a:bodyPr wrap="square" tIns="91440" bIns="91440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Study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570039" y="3611489"/>
            <a:ext cx="538921" cy="52322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68126" y="4286252"/>
            <a:ext cx="3342627" cy="523220"/>
          </a:xfrm>
          <a:prstGeom prst="rect">
            <a:avLst/>
          </a:prstGeom>
          <a:solidFill>
            <a:schemeClr val="accent2"/>
          </a:solidFill>
        </p:spPr>
        <p:txBody>
          <a:bodyPr wrap="square" tIns="91440" bIns="91440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/ Next Steps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561472" y="4286250"/>
            <a:ext cx="538920" cy="5232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68123" y="4900846"/>
            <a:ext cx="3363865" cy="492443"/>
          </a:xfrm>
          <a:prstGeom prst="rect">
            <a:avLst/>
          </a:prstGeom>
          <a:solidFill>
            <a:schemeClr val="accent1"/>
          </a:solidFill>
        </p:spPr>
        <p:txBody>
          <a:bodyPr wrap="square" tIns="91440" bIns="91440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Scoping Pricing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561471" y="4900843"/>
            <a:ext cx="538921" cy="5232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7957" y="592431"/>
            <a:ext cx="1981372" cy="39017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636" y="6204263"/>
            <a:ext cx="2006806" cy="53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521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/>
          </p:cNvSpPr>
          <p:nvPr>
            <p:ph type="title"/>
          </p:nvPr>
        </p:nvSpPr>
        <p:spPr>
          <a:xfrm>
            <a:off x="2302586" y="768115"/>
            <a:ext cx="8320503" cy="598905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850370">
              <a:defRPr sz="3534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454849"/>
                </a:solidFill>
              </a:rPr>
              <a:t>(For American Partners Understanding):  </a:t>
            </a:r>
            <a:br>
              <a:rPr lang="en-US" sz="2400" dirty="0">
                <a:solidFill>
                  <a:srgbClr val="454849"/>
                </a:solidFill>
              </a:rPr>
            </a:br>
            <a:r>
              <a:rPr lang="en-US" sz="2400" dirty="0">
                <a:solidFill>
                  <a:srgbClr val="454849"/>
                </a:solidFill>
              </a:rPr>
              <a:t>These are the </a:t>
            </a:r>
            <a:r>
              <a:rPr lang="en-US" sz="2400" b="1" dirty="0">
                <a:solidFill>
                  <a:srgbClr val="454849"/>
                </a:solidFill>
              </a:rPr>
              <a:t>4 step process to get </a:t>
            </a:r>
            <a:r>
              <a:rPr lang="en-US" sz="2400" dirty="0">
                <a:solidFill>
                  <a:srgbClr val="454849"/>
                </a:solidFill>
              </a:rPr>
              <a:t>client</a:t>
            </a:r>
            <a:r>
              <a:rPr lang="en-US" sz="2400" b="1" dirty="0">
                <a:solidFill>
                  <a:srgbClr val="454849"/>
                </a:solidFill>
              </a:rPr>
              <a:t> </a:t>
            </a:r>
            <a:br>
              <a:rPr lang="en-US" sz="2400" b="1" dirty="0">
                <a:solidFill>
                  <a:srgbClr val="454849"/>
                </a:solidFill>
              </a:rPr>
            </a:br>
            <a:r>
              <a:rPr lang="en-US" sz="2400" b="1" dirty="0">
                <a:solidFill>
                  <a:srgbClr val="454849"/>
                </a:solidFill>
              </a:rPr>
              <a:t>up and running with managed services</a:t>
            </a:r>
            <a:br>
              <a:rPr lang="en-US" sz="2400" b="1" dirty="0">
                <a:solidFill>
                  <a:srgbClr val="454849"/>
                </a:solidFill>
              </a:rPr>
            </a:br>
            <a:endParaRPr sz="2400" b="1" dirty="0">
              <a:solidFill>
                <a:srgbClr val="454849"/>
              </a:solidFill>
            </a:endParaRPr>
          </a:p>
        </p:txBody>
      </p:sp>
      <p:pic>
        <p:nvPicPr>
          <p:cNvPr id="89" name="image6.jpg" descr="Oracle Partner Logo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34321" y="426782"/>
            <a:ext cx="1981201" cy="389563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078635" y="1362706"/>
            <a:ext cx="8768403" cy="517644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Tx/>
              <a:buFontTx/>
              <a:buNone/>
              <a:defRPr lang="en-US" sz="1800" kern="1200">
                <a:solidFill>
                  <a:srgbClr val="20368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2923" indent="-20573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Char char="•"/>
              <a:defRPr lang="en-US" sz="1800" kern="1200">
                <a:solidFill>
                  <a:srgbClr val="20368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08283" indent="-293906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Char char="•"/>
              <a:defRPr lang="en-US" sz="1800" kern="1200">
                <a:solidFill>
                  <a:srgbClr val="20368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159" indent="-228593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Char char="•"/>
              <a:defRPr sz="1800" kern="1200">
                <a:solidFill>
                  <a:srgbClr val="20368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349" indent="-228593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Char char="•"/>
              <a:defRPr sz="1800" kern="1200">
                <a:solidFill>
                  <a:srgbClr val="20368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00" b="1" i="1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en-US" sz="1500" b="1" i="1" dirty="0">
                <a:solidFill>
                  <a:schemeClr val="tx1"/>
                </a:solidFill>
              </a:rPr>
              <a:t>Meeting 1 – </a:t>
            </a:r>
            <a:r>
              <a:rPr lang="en-US" sz="1500" dirty="0">
                <a:solidFill>
                  <a:schemeClr val="tx1"/>
                </a:solidFill>
              </a:rPr>
              <a:t>Introductions, Background and Needs Qualification.</a:t>
            </a:r>
            <a:r>
              <a:rPr lang="en-US" sz="1500" b="1" i="1" dirty="0">
                <a:solidFill>
                  <a:schemeClr val="tx1"/>
                </a:solidFill>
              </a:rPr>
              <a:t> (This meeting) </a:t>
            </a:r>
          </a:p>
          <a:p>
            <a:pPr marL="342900" indent="-342900">
              <a:buAutoNum type="arabicPeriod"/>
            </a:pPr>
            <a:endParaRPr lang="en-US" sz="1500" b="1" i="1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en-US" sz="1500" b="1" i="1" dirty="0">
                <a:solidFill>
                  <a:schemeClr val="tx1"/>
                </a:solidFill>
              </a:rPr>
              <a:t>Meeting 2 – Scoping Meeting </a:t>
            </a:r>
            <a:r>
              <a:rPr lang="en-US" sz="1500" dirty="0">
                <a:solidFill>
                  <a:schemeClr val="tx1"/>
                </a:solidFill>
              </a:rPr>
              <a:t>( MS team will meet and discuss level of effort, environment understanding to define requirements, scope sizing and pricing to present back to client.</a:t>
            </a:r>
            <a:r>
              <a:rPr lang="en-US" sz="1500" b="1" i="1" dirty="0">
                <a:solidFill>
                  <a:schemeClr val="tx1"/>
                </a:solidFill>
              </a:rPr>
              <a:t>  </a:t>
            </a:r>
            <a:endParaRPr lang="en-US" sz="1500" dirty="0">
              <a:solidFill>
                <a:schemeClr val="tx1"/>
              </a:solidFill>
            </a:endParaRPr>
          </a:p>
          <a:p>
            <a:pPr marL="1005823" lvl="1" indent="-342900">
              <a:buAutoNum type="arabicPeriod"/>
            </a:pPr>
            <a:r>
              <a:rPr lang="en-US" sz="1500" dirty="0">
                <a:solidFill>
                  <a:schemeClr val="tx1"/>
                </a:solidFill>
              </a:rPr>
              <a:t>Apps Owned</a:t>
            </a:r>
          </a:p>
          <a:p>
            <a:pPr marL="1005823" lvl="1" indent="-342900">
              <a:buAutoNum type="arabicPeriod"/>
            </a:pPr>
            <a:r>
              <a:rPr lang="en-US" sz="1500" dirty="0">
                <a:solidFill>
                  <a:schemeClr val="tx1"/>
                </a:solidFill>
              </a:rPr>
              <a:t>Current reliability, issues, documentation, processes, sizing, timing</a:t>
            </a:r>
          </a:p>
          <a:p>
            <a:pPr marL="1005823" lvl="1" indent="-342900">
              <a:buAutoNum type="arabicPeriod"/>
            </a:pPr>
            <a:r>
              <a:rPr lang="en-US" sz="1500" dirty="0">
                <a:solidFill>
                  <a:schemeClr val="tx1"/>
                </a:solidFill>
              </a:rPr>
              <a:t>Task Review  ( client vs. MS team) </a:t>
            </a:r>
          </a:p>
          <a:p>
            <a:pPr marL="1005823" lvl="1" indent="-342900">
              <a:buAutoNum type="arabicPeriod"/>
            </a:pPr>
            <a:r>
              <a:rPr lang="en-US" sz="1500" dirty="0">
                <a:solidFill>
                  <a:schemeClr val="tx1"/>
                </a:solidFill>
              </a:rPr>
              <a:t>Security</a:t>
            </a:r>
          </a:p>
          <a:p>
            <a:pPr marL="1005823" lvl="1" indent="-342900">
              <a:buAutoNum type="arabicPeriod"/>
            </a:pPr>
            <a:r>
              <a:rPr lang="en-US" sz="1500" dirty="0">
                <a:solidFill>
                  <a:schemeClr val="tx1"/>
                </a:solidFill>
              </a:rPr>
              <a:t>Future Considerations</a:t>
            </a:r>
          </a:p>
          <a:p>
            <a:pPr marL="1005823" lvl="1" indent="-342900">
              <a:buAutoNum type="arabicPeriod"/>
            </a:pPr>
            <a:r>
              <a:rPr lang="en-US" sz="1500" dirty="0">
                <a:solidFill>
                  <a:schemeClr val="tx1"/>
                </a:solidFill>
              </a:rPr>
              <a:t>Managed Services Packaged of interest,  HPRO, HPRO plus, Bridge…..</a:t>
            </a:r>
          </a:p>
          <a:p>
            <a:pPr marL="1005823" lvl="1" indent="-342900">
              <a:buAutoNum type="arabicPeriod"/>
            </a:pPr>
            <a:endParaRPr lang="en-US" sz="150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en-US" sz="1500" b="1" i="1" dirty="0">
                <a:solidFill>
                  <a:schemeClr val="tx1"/>
                </a:solidFill>
              </a:rPr>
              <a:t>Meeting 3 </a:t>
            </a:r>
            <a:r>
              <a:rPr lang="en-US" sz="1500" dirty="0">
                <a:solidFill>
                  <a:schemeClr val="tx1"/>
                </a:solidFill>
              </a:rPr>
              <a:t>– Presentation / Pricing and Client Question Answered.  </a:t>
            </a:r>
          </a:p>
          <a:p>
            <a:pPr marL="1005823" lvl="1" indent="-342900">
              <a:buAutoNum type="arabicPeriod"/>
            </a:pPr>
            <a:r>
              <a:rPr lang="en-US" sz="1500" dirty="0">
                <a:solidFill>
                  <a:schemeClr val="tx1"/>
                </a:solidFill>
              </a:rPr>
              <a:t>Upon contracts and pricing acceptance</a:t>
            </a:r>
          </a:p>
          <a:p>
            <a:pPr marL="342900" indent="-342900">
              <a:buAutoNum type="arabicPeriod"/>
            </a:pPr>
            <a:endParaRPr lang="en-US" sz="150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en-US" sz="1500" b="1" i="1" dirty="0">
                <a:solidFill>
                  <a:schemeClr val="tx1"/>
                </a:solidFill>
              </a:rPr>
              <a:t>Meeting 4 </a:t>
            </a:r>
            <a:r>
              <a:rPr lang="en-US" sz="1500" dirty="0">
                <a:solidFill>
                  <a:schemeClr val="tx1"/>
                </a:solidFill>
              </a:rPr>
              <a:t>– Project Start with onboarding through ongoing efforts initiated</a:t>
            </a:r>
            <a:br>
              <a:rPr lang="en-US" sz="1500" dirty="0">
                <a:solidFill>
                  <a:schemeClr val="tx1"/>
                </a:solidFill>
              </a:rPr>
            </a:br>
            <a:endParaRPr lang="en-US" sz="15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686" y="6305571"/>
            <a:ext cx="2006806" cy="53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11518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American Partners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53264" y="1621766"/>
            <a:ext cx="69572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About the partnership with US-Analytics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Less sales material about US-Analytics is acceptable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9593" y="5977277"/>
            <a:ext cx="2005758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269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image6.jpg" descr="Oracle Partner Logo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34321" y="426782"/>
            <a:ext cx="1981201" cy="389563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794132" y="1025686"/>
            <a:ext cx="8768403" cy="510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Tx/>
              <a:buFontTx/>
              <a:buNone/>
              <a:defRPr lang="en-US" sz="1800" kern="1200">
                <a:solidFill>
                  <a:srgbClr val="20368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2923" indent="-20573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Char char="•"/>
              <a:defRPr lang="en-US" sz="1800" kern="1200">
                <a:solidFill>
                  <a:srgbClr val="20368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08283" indent="-293906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Char char="•"/>
              <a:defRPr lang="en-US" sz="1800" kern="1200">
                <a:solidFill>
                  <a:srgbClr val="20368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159" indent="-228593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Char char="•"/>
              <a:defRPr sz="1800" kern="1200">
                <a:solidFill>
                  <a:srgbClr val="20368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349" indent="-228593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Char char="•"/>
              <a:defRPr sz="1800" kern="1200">
                <a:solidFill>
                  <a:srgbClr val="20368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3363" indent="-233363" eaLnBrk="0" hangingPunct="0">
              <a:lnSpc>
                <a:spcPct val="95000"/>
              </a:lnSpc>
              <a:spcAft>
                <a:spcPct val="3500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1600" b="1" i="1" dirty="0">
                <a:solidFill>
                  <a:srgbClr val="222222"/>
                </a:solidFill>
                <a:latin typeface="Helvetica LT Std Light" pitchFamily="34" charset="0"/>
                <a:cs typeface="ＭＳ Ｐゴシック" pitchFamily="-112" charset="-128"/>
              </a:rPr>
              <a:t>“</a:t>
            </a:r>
            <a:r>
              <a:rPr lang="en-US" sz="1600" b="1" i="1" dirty="0">
                <a:solidFill>
                  <a:srgbClr val="222222"/>
                </a:solidFill>
                <a:latin typeface="Helvetica LT Std Light" pitchFamily="34" charset="0"/>
                <a:ea typeface="ＭＳ Ｐゴシック" pitchFamily="-112" charset="-128"/>
              </a:rPr>
              <a:t>Focused and Committed”</a:t>
            </a:r>
          </a:p>
          <a:p>
            <a:pPr marL="233363" indent="-233363" eaLnBrk="0" hangingPunct="0">
              <a:lnSpc>
                <a:spcPct val="95000"/>
              </a:lnSpc>
              <a:spcAft>
                <a:spcPct val="3500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1600" dirty="0">
                <a:solidFill>
                  <a:srgbClr val="222222"/>
                </a:solidFill>
                <a:latin typeface="Helvetica LT Std Light" pitchFamily="34" charset="0"/>
                <a:cs typeface="ＭＳ Ｐゴシック" pitchFamily="-112" charset="-128"/>
              </a:rPr>
              <a:t>US-based, </a:t>
            </a:r>
            <a:r>
              <a:rPr lang="en-US" sz="1600" dirty="0">
                <a:solidFill>
                  <a:srgbClr val="222222"/>
                </a:solidFill>
              </a:rPr>
              <a:t>Oracle EPM  and BI focused for over 17 years with continuous business growth</a:t>
            </a:r>
          </a:p>
          <a:p>
            <a:pPr marL="450850" lvl="1" indent="-217488" eaLnBrk="0" hangingPunct="0">
              <a:lnSpc>
                <a:spcPct val="95000"/>
              </a:lnSpc>
              <a:spcAft>
                <a:spcPct val="35000"/>
              </a:spcAft>
              <a:buClr>
                <a:schemeClr val="tx1"/>
              </a:buClr>
              <a:defRPr/>
            </a:pPr>
            <a:r>
              <a:rPr lang="en-US" sz="1600" dirty="0">
                <a:solidFill>
                  <a:srgbClr val="222222"/>
                </a:solidFill>
              </a:rPr>
              <a:t>We are nimble and respond quickly to customer’s needs</a:t>
            </a:r>
          </a:p>
          <a:p>
            <a:pPr marL="465138" indent="-233363" eaLnBrk="0" hangingPunct="0">
              <a:lnSpc>
                <a:spcPct val="95000"/>
              </a:lnSpc>
              <a:spcAft>
                <a:spcPct val="35000"/>
              </a:spcAft>
              <a:buClr>
                <a:schemeClr val="tx1"/>
              </a:buClr>
              <a:buFont typeface="Arial"/>
              <a:buChar char="•"/>
              <a:defRPr/>
            </a:pPr>
            <a:r>
              <a:rPr lang="en-US" sz="1600" dirty="0">
                <a:solidFill>
                  <a:srgbClr val="222222"/>
                </a:solidFill>
              </a:rPr>
              <a:t>Over 500 clients and over 1,000 successful Hyperion engagements</a:t>
            </a:r>
          </a:p>
          <a:p>
            <a:pPr marL="465138" indent="-233363" eaLnBrk="0" hangingPunct="0">
              <a:lnSpc>
                <a:spcPct val="95000"/>
              </a:lnSpc>
              <a:spcAft>
                <a:spcPct val="35000"/>
              </a:spcAft>
              <a:buClr>
                <a:schemeClr val="tx1"/>
              </a:buClr>
              <a:buFont typeface="Arial"/>
              <a:buChar char="•"/>
              <a:defRPr/>
            </a:pPr>
            <a:r>
              <a:rPr lang="en-US" sz="1600" dirty="0">
                <a:solidFill>
                  <a:srgbClr val="222222"/>
                </a:solidFill>
              </a:rPr>
              <a:t>Seasoned business and technical acumen with EPM and BI initiatives</a:t>
            </a:r>
          </a:p>
          <a:p>
            <a:pPr marL="401638" lvl="1" indent="-168275" eaLnBrk="0" hangingPunct="0">
              <a:lnSpc>
                <a:spcPct val="95000"/>
              </a:lnSpc>
              <a:spcAft>
                <a:spcPct val="35000"/>
              </a:spcAft>
              <a:buClr>
                <a:schemeClr val="tx1"/>
              </a:buClr>
              <a:defRPr/>
            </a:pPr>
            <a:r>
              <a:rPr lang="en-US" sz="1600" dirty="0">
                <a:solidFill>
                  <a:srgbClr val="222222"/>
                </a:solidFill>
              </a:rPr>
              <a:t>Over 65 professionals with 12+ years each of Hyperion experience and certifications </a:t>
            </a:r>
          </a:p>
          <a:p>
            <a:pPr marL="401638" lvl="1" indent="-168275" eaLnBrk="0" hangingPunct="0">
              <a:lnSpc>
                <a:spcPct val="95000"/>
              </a:lnSpc>
              <a:spcAft>
                <a:spcPct val="35000"/>
              </a:spcAft>
              <a:buClr>
                <a:schemeClr val="tx1"/>
              </a:buClr>
              <a:defRPr/>
            </a:pPr>
            <a:r>
              <a:rPr lang="en-US" sz="1600" dirty="0">
                <a:solidFill>
                  <a:srgbClr val="222222"/>
                </a:solidFill>
              </a:rPr>
              <a:t>Active leaders in the Oracle community</a:t>
            </a:r>
          </a:p>
          <a:p>
            <a:pPr marL="401638" lvl="1" indent="-168275" eaLnBrk="0" hangingPunct="0">
              <a:lnSpc>
                <a:spcPct val="95000"/>
              </a:lnSpc>
              <a:spcAft>
                <a:spcPct val="35000"/>
              </a:spcAft>
              <a:buClr>
                <a:schemeClr val="tx1"/>
              </a:buClr>
              <a:defRPr/>
            </a:pPr>
            <a:r>
              <a:rPr lang="en-US" sz="1600" dirty="0">
                <a:solidFill>
                  <a:srgbClr val="222222"/>
                </a:solidFill>
              </a:rPr>
              <a:t>Founder Hyperion Women's Forum, Advisory board leadership, conference presentations, webinars, EPM Speaker of the Year at Kaleidoscope in 2015 and 2014</a:t>
            </a:r>
          </a:p>
          <a:p>
            <a:pPr marL="401638" lvl="1" indent="-168275" eaLnBrk="0" hangingPunct="0">
              <a:lnSpc>
                <a:spcPct val="95000"/>
              </a:lnSpc>
              <a:spcAft>
                <a:spcPct val="35000"/>
              </a:spcAft>
              <a:buClr>
                <a:schemeClr val="tx1"/>
              </a:buClr>
              <a:defRPr/>
            </a:pPr>
            <a:r>
              <a:rPr lang="en-US" sz="1600" dirty="0">
                <a:solidFill>
                  <a:srgbClr val="222222"/>
                </a:solidFill>
                <a:latin typeface="Helvetica LT Std Light" pitchFamily="34" charset="0"/>
                <a:cs typeface="ＭＳ Ｐゴシック" pitchFamily="-112" charset="-128"/>
              </a:rPr>
              <a:t>Corporate culture of integrity with 100% customer commitment</a:t>
            </a:r>
          </a:p>
          <a:p>
            <a:pPr marL="401638" lvl="1" indent="-168275" eaLnBrk="0" hangingPunct="0">
              <a:lnSpc>
                <a:spcPct val="95000"/>
              </a:lnSpc>
              <a:spcAft>
                <a:spcPct val="35000"/>
              </a:spcAft>
              <a:buClr>
                <a:schemeClr val="tx1"/>
              </a:buClr>
              <a:defRPr/>
            </a:pPr>
            <a:r>
              <a:rPr lang="en-US" sz="1600" dirty="0">
                <a:solidFill>
                  <a:srgbClr val="222222"/>
                </a:solidFill>
              </a:rPr>
              <a:t>Managed Services</a:t>
            </a:r>
          </a:p>
          <a:p>
            <a:pPr marL="946998" lvl="2" indent="-168275" eaLnBrk="0" hangingPunct="0">
              <a:lnSpc>
                <a:spcPct val="95000"/>
              </a:lnSpc>
              <a:spcAft>
                <a:spcPct val="35000"/>
              </a:spcAft>
              <a:buClr>
                <a:schemeClr val="tx1"/>
              </a:buClr>
              <a:defRPr/>
            </a:pPr>
            <a:r>
              <a:rPr lang="en-US" sz="1600" dirty="0">
                <a:solidFill>
                  <a:srgbClr val="222222"/>
                </a:solidFill>
              </a:rPr>
              <a:t>We have been providing Managed Services to clients for many years</a:t>
            </a:r>
          </a:p>
          <a:p>
            <a:pPr marL="946998" lvl="2" indent="-168275" eaLnBrk="0" hangingPunct="0">
              <a:lnSpc>
                <a:spcPct val="95000"/>
              </a:lnSpc>
              <a:spcAft>
                <a:spcPct val="35000"/>
              </a:spcAft>
              <a:buClr>
                <a:schemeClr val="tx1"/>
              </a:buClr>
              <a:defRPr/>
            </a:pPr>
            <a:r>
              <a:rPr lang="en-US" sz="1600" dirty="0">
                <a:solidFill>
                  <a:srgbClr val="222222"/>
                </a:solidFill>
              </a:rPr>
              <a:t>Managed Services team based in Dallas and Philippines each with 10+ years of experience</a:t>
            </a:r>
          </a:p>
          <a:p>
            <a:pPr marL="946998" lvl="2" indent="-168275" eaLnBrk="0" hangingPunct="0">
              <a:lnSpc>
                <a:spcPct val="95000"/>
              </a:lnSpc>
              <a:spcAft>
                <a:spcPct val="35000"/>
              </a:spcAft>
              <a:buClr>
                <a:schemeClr val="tx1"/>
              </a:buClr>
              <a:defRPr/>
            </a:pPr>
            <a:r>
              <a:rPr lang="en-US" sz="1600" dirty="0">
                <a:solidFill>
                  <a:srgbClr val="222222"/>
                </a:solidFill>
              </a:rPr>
              <a:t>Proven processes for all aspects of Managed Services (NPR rated)</a:t>
            </a:r>
          </a:p>
          <a:p>
            <a:pPr marL="401638" lvl="1" indent="-168275" eaLnBrk="0" hangingPunct="0">
              <a:lnSpc>
                <a:spcPct val="95000"/>
              </a:lnSpc>
              <a:spcAft>
                <a:spcPct val="35000"/>
              </a:spcAft>
              <a:buClr>
                <a:schemeClr val="tx1"/>
              </a:buClr>
              <a:defRPr/>
            </a:pPr>
            <a:endParaRPr lang="en-US" sz="1600" dirty="0">
              <a:solidFill>
                <a:srgbClr val="222222"/>
              </a:solidFill>
            </a:endParaRPr>
          </a:p>
        </p:txBody>
      </p:sp>
      <p:sp>
        <p:nvSpPr>
          <p:cNvPr id="9" name="Shape 87"/>
          <p:cNvSpPr txBox="1">
            <a:spLocks/>
          </p:cNvSpPr>
          <p:nvPr/>
        </p:nvSpPr>
        <p:spPr>
          <a:xfrm>
            <a:off x="1969037" y="348460"/>
            <a:ext cx="8320503" cy="5989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lvl="0" defTabSz="850370">
              <a:lnSpc>
                <a:spcPct val="90000"/>
              </a:lnSpc>
              <a:spcBef>
                <a:spcPct val="0"/>
              </a:spcBef>
              <a:buNone/>
              <a:defRPr sz="3534" b="1">
                <a:solidFill>
                  <a:srgbClr val="454849"/>
                </a:solidFill>
                <a:latin typeface="Arial Bold" panose="020B0704020202020204" pitchFamily="34" charset="0"/>
                <a:ea typeface="+mj-ea"/>
                <a:cs typeface="Arial Bold" panose="020B0704020202020204" pitchFamily="34" charset="0"/>
              </a:defRPr>
            </a:lvl1pPr>
          </a:lstStyle>
          <a:p>
            <a:r>
              <a:rPr lang="en-US" sz="2400" dirty="0"/>
              <a:t>ABOUT US-ANALYTICS</a:t>
            </a:r>
          </a:p>
        </p:txBody>
      </p:sp>
    </p:spTree>
    <p:extLst>
      <p:ext uri="{BB962C8B-B14F-4D97-AF65-F5344CB8AC3E}">
        <p14:creationId xmlns:p14="http://schemas.microsoft.com/office/powerpoint/2010/main" val="414342006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8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709" y="3832269"/>
            <a:ext cx="329630" cy="292894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2"/>
          <a:stretch/>
        </p:blipFill>
        <p:spPr>
          <a:xfrm>
            <a:off x="2343638" y="3712051"/>
            <a:ext cx="590339" cy="533333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250"/>
          <a:stretch/>
        </p:blipFill>
        <p:spPr>
          <a:xfrm>
            <a:off x="2348202" y="2875152"/>
            <a:ext cx="581208" cy="495238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51"/>
          <a:stretch/>
        </p:blipFill>
        <p:spPr>
          <a:xfrm>
            <a:off x="2373137" y="2023970"/>
            <a:ext cx="531338" cy="542857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469"/>
          <a:stretch/>
        </p:blipFill>
        <p:spPr>
          <a:xfrm>
            <a:off x="2345233" y="3279316"/>
            <a:ext cx="587149" cy="542857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594"/>
          <a:stretch/>
        </p:blipFill>
        <p:spPr>
          <a:xfrm>
            <a:off x="2373137" y="2447179"/>
            <a:ext cx="531338" cy="523810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803"/>
          <a:stretch/>
        </p:blipFill>
        <p:spPr>
          <a:xfrm>
            <a:off x="2358709" y="1592877"/>
            <a:ext cx="560194" cy="53333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rot="16200000">
            <a:off x="-1400717" y="2924714"/>
            <a:ext cx="6874671" cy="1025236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ABOUT US-ANALYTICS</a:t>
            </a: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2888177" y="3376118"/>
            <a:ext cx="3440113" cy="3492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700" dirty="0"/>
              <a:t>Managed Services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2888177" y="2948146"/>
            <a:ext cx="3440113" cy="3492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700" dirty="0"/>
              <a:t>Upgrades &amp; Migrations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2888177" y="2535254"/>
            <a:ext cx="3440113" cy="3476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700" dirty="0"/>
              <a:t>Implementations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2888177" y="2120772"/>
            <a:ext cx="3440113" cy="3492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700" dirty="0"/>
              <a:t>Infrastructure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2888176" y="1684917"/>
            <a:ext cx="2890838" cy="3492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700" dirty="0"/>
              <a:t>Process &amp; Advisory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>
          <a:xfrm>
            <a:off x="2386590" y="1090743"/>
            <a:ext cx="3941699" cy="400050"/>
          </a:xfr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Services</a:t>
            </a:r>
          </a:p>
        </p:txBody>
      </p:sp>
      <p:sp>
        <p:nvSpPr>
          <p:cNvPr id="55" name="Text Placeholder 8"/>
          <p:cNvSpPr txBox="1">
            <a:spLocks/>
          </p:cNvSpPr>
          <p:nvPr/>
        </p:nvSpPr>
        <p:spPr>
          <a:xfrm>
            <a:off x="6033305" y="3376118"/>
            <a:ext cx="3440113" cy="3492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lang="en-US" sz="2300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700"/>
              <a:t>Big Data</a:t>
            </a:r>
          </a:p>
        </p:txBody>
      </p:sp>
      <p:sp>
        <p:nvSpPr>
          <p:cNvPr id="56" name="Text Placeholder 8"/>
          <p:cNvSpPr txBox="1">
            <a:spLocks/>
          </p:cNvSpPr>
          <p:nvPr/>
        </p:nvSpPr>
        <p:spPr>
          <a:xfrm>
            <a:off x="6033305" y="2948146"/>
            <a:ext cx="3440113" cy="3492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lang="en-US" sz="2300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700" dirty="0"/>
              <a:t>DRM</a:t>
            </a:r>
            <a:r>
              <a:rPr lang="en-US" sz="1700"/>
              <a:t>: Master Data Management</a:t>
            </a:r>
          </a:p>
        </p:txBody>
      </p:sp>
      <p:sp>
        <p:nvSpPr>
          <p:cNvPr id="57" name="Text Placeholder 8"/>
          <p:cNvSpPr txBox="1">
            <a:spLocks/>
          </p:cNvSpPr>
          <p:nvPr/>
        </p:nvSpPr>
        <p:spPr>
          <a:xfrm>
            <a:off x="6033305" y="2535254"/>
            <a:ext cx="3440113" cy="3476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lang="en-US" sz="2300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700"/>
              <a:t>Business Intelligence</a:t>
            </a:r>
          </a:p>
        </p:txBody>
      </p:sp>
      <p:sp>
        <p:nvSpPr>
          <p:cNvPr id="58" name="Text Placeholder 8"/>
          <p:cNvSpPr txBox="1">
            <a:spLocks/>
          </p:cNvSpPr>
          <p:nvPr/>
        </p:nvSpPr>
        <p:spPr>
          <a:xfrm>
            <a:off x="6033304" y="2120772"/>
            <a:ext cx="3966222" cy="3492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lang="en-US" sz="2300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700" dirty="0"/>
              <a:t>EPM: Financial Close &amp; Consolidation</a:t>
            </a:r>
          </a:p>
        </p:txBody>
      </p:sp>
      <p:sp>
        <p:nvSpPr>
          <p:cNvPr id="59" name="Text Placeholder 8"/>
          <p:cNvSpPr txBox="1">
            <a:spLocks/>
          </p:cNvSpPr>
          <p:nvPr/>
        </p:nvSpPr>
        <p:spPr>
          <a:xfrm>
            <a:off x="6033304" y="1684917"/>
            <a:ext cx="3131285" cy="3492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lang="en-US" sz="2300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700" dirty="0"/>
              <a:t>EPM: Planning &amp; Forecasting</a:t>
            </a:r>
          </a:p>
          <a:p>
            <a:pPr marL="0" indent="0">
              <a:buNone/>
            </a:pPr>
            <a:endParaRPr lang="en-US" sz="1700" dirty="0"/>
          </a:p>
        </p:txBody>
      </p:sp>
      <p:sp>
        <p:nvSpPr>
          <p:cNvPr id="60" name="Text Placeholder 3"/>
          <p:cNvSpPr txBox="1">
            <a:spLocks/>
          </p:cNvSpPr>
          <p:nvPr/>
        </p:nvSpPr>
        <p:spPr>
          <a:xfrm>
            <a:off x="6070675" y="1090743"/>
            <a:ext cx="3908156" cy="40005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marL="228594" indent="-228594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lang="en-US" sz="2300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Solutions</a:t>
            </a: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39"/>
          <a:stretch/>
        </p:blipFill>
        <p:spPr>
          <a:xfrm>
            <a:off x="5512299" y="2865628"/>
            <a:ext cx="534453" cy="514286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157"/>
          <a:stretch/>
        </p:blipFill>
        <p:spPr>
          <a:xfrm>
            <a:off x="5525746" y="2043016"/>
            <a:ext cx="507559" cy="504762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771"/>
          <a:stretch/>
        </p:blipFill>
        <p:spPr>
          <a:xfrm>
            <a:off x="5519021" y="3288838"/>
            <a:ext cx="521006" cy="523810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576"/>
          <a:stretch/>
        </p:blipFill>
        <p:spPr>
          <a:xfrm>
            <a:off x="5488765" y="2442419"/>
            <a:ext cx="581518" cy="533333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540"/>
          <a:stretch/>
        </p:blipFill>
        <p:spPr>
          <a:xfrm>
            <a:off x="5512299" y="1611923"/>
            <a:ext cx="534453" cy="495238"/>
          </a:xfrm>
          <a:prstGeom prst="rect">
            <a:avLst/>
          </a:prstGeom>
        </p:spPr>
      </p:pic>
      <p:sp>
        <p:nvSpPr>
          <p:cNvPr id="66" name="Text Placeholder 8"/>
          <p:cNvSpPr txBox="1">
            <a:spLocks/>
          </p:cNvSpPr>
          <p:nvPr/>
        </p:nvSpPr>
        <p:spPr>
          <a:xfrm>
            <a:off x="6033305" y="3804091"/>
            <a:ext cx="3440113" cy="3492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lang="en-US" sz="2300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700" dirty="0"/>
              <a:t>Data Integration</a:t>
            </a:r>
          </a:p>
        </p:txBody>
      </p:sp>
      <p:sp>
        <p:nvSpPr>
          <p:cNvPr id="68" name="Text Placeholder 8"/>
          <p:cNvSpPr txBox="1">
            <a:spLocks/>
          </p:cNvSpPr>
          <p:nvPr/>
        </p:nvSpPr>
        <p:spPr>
          <a:xfrm>
            <a:off x="2888177" y="3804091"/>
            <a:ext cx="3440113" cy="3492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lang="en-US" sz="2300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700" dirty="0"/>
              <a:t>Training</a:t>
            </a:r>
          </a:p>
        </p:txBody>
      </p:sp>
      <p:sp>
        <p:nvSpPr>
          <p:cNvPr id="78" name="Text Placeholder 3"/>
          <p:cNvSpPr txBox="1">
            <a:spLocks/>
          </p:cNvSpPr>
          <p:nvPr/>
        </p:nvSpPr>
        <p:spPr>
          <a:xfrm>
            <a:off x="2386589" y="4462290"/>
            <a:ext cx="7592242" cy="40005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indent="0" defTabSz="91437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lang="en-US" sz="2000" b="1" dirty="0" smtClean="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defRPr>
            </a:lvl1pPr>
            <a:lvl2pPr marL="685783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dirty="0" smtClean="0"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2971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dirty="0" smtClean="0"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160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349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537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726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914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103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Accolades</a:t>
            </a:r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75" b="15483"/>
          <a:stretch/>
        </p:blipFill>
        <p:spPr>
          <a:xfrm>
            <a:off x="2196414" y="4958818"/>
            <a:ext cx="1970926" cy="1392307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727" y="4898128"/>
            <a:ext cx="1106703" cy="1134233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733" y="4971329"/>
            <a:ext cx="2882952" cy="661612"/>
          </a:xfrm>
          <a:prstGeom prst="rect">
            <a:avLst/>
          </a:prstGeom>
        </p:spPr>
      </p:pic>
      <p:sp>
        <p:nvSpPr>
          <p:cNvPr id="84" name="Text Placeholder 8"/>
          <p:cNvSpPr txBox="1">
            <a:spLocks/>
          </p:cNvSpPr>
          <p:nvPr/>
        </p:nvSpPr>
        <p:spPr>
          <a:xfrm>
            <a:off x="7224478" y="5654971"/>
            <a:ext cx="2775049" cy="898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lang="en-US" sz="2300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Trebuchet MS" panose="020B0603020202020204" pitchFamily="34" charset="0"/>
              <a:buChar char="–"/>
            </a:pPr>
            <a:r>
              <a:rPr lang="en-US" sz="900" dirty="0"/>
              <a:t>Original Oracle Hyperion and Pillar partner </a:t>
            </a:r>
          </a:p>
          <a:p>
            <a:pPr>
              <a:buFont typeface="Trebuchet MS" panose="020B0603020202020204" pitchFamily="34" charset="0"/>
              <a:buChar char="–"/>
            </a:pPr>
            <a:r>
              <a:rPr lang="en-US" sz="900" dirty="0"/>
              <a:t>Oracle Hyperion Financial Management 11</a:t>
            </a:r>
          </a:p>
          <a:p>
            <a:pPr>
              <a:buFont typeface="Trebuchet MS" panose="020B0603020202020204" pitchFamily="34" charset="0"/>
              <a:buChar char="–"/>
            </a:pPr>
            <a:r>
              <a:rPr lang="en-US" sz="900" dirty="0"/>
              <a:t>Oracle Hyperion Planning 11</a:t>
            </a:r>
          </a:p>
          <a:p>
            <a:pPr>
              <a:buFont typeface="Trebuchet MS" panose="020B0603020202020204" pitchFamily="34" charset="0"/>
              <a:buChar char="–"/>
            </a:pPr>
            <a:r>
              <a:rPr lang="en-US" sz="900" dirty="0"/>
              <a:t>Oracle Essbase 11</a:t>
            </a:r>
          </a:p>
          <a:p>
            <a:pPr>
              <a:buFont typeface="Trebuchet MS" panose="020B0603020202020204" pitchFamily="34" charset="0"/>
              <a:buChar char="–"/>
            </a:pPr>
            <a:r>
              <a:rPr lang="en-US" sz="900" dirty="0"/>
              <a:t>Oracle Data Relationship Management 11</a:t>
            </a:r>
          </a:p>
        </p:txBody>
      </p:sp>
      <p:sp>
        <p:nvSpPr>
          <p:cNvPr id="36" name="Text Placeholder 8"/>
          <p:cNvSpPr txBox="1">
            <a:spLocks/>
          </p:cNvSpPr>
          <p:nvPr/>
        </p:nvSpPr>
        <p:spPr>
          <a:xfrm>
            <a:off x="4285586" y="6067919"/>
            <a:ext cx="1024947" cy="898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lang="en-US" sz="2300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dirty="0"/>
              <a:t>2013, 2014, 2015 </a:t>
            </a:r>
          </a:p>
        </p:txBody>
      </p:sp>
      <p:pic>
        <p:nvPicPr>
          <p:cNvPr id="1026" name="Picture 2" descr="http://www.topsoccer.us/images/category/WestSouthCentral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116" y="4868687"/>
            <a:ext cx="1350921" cy="128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03689" y="5927210"/>
            <a:ext cx="124919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2015 Oracle TOLA EPM Partner of the year</a:t>
            </a:r>
          </a:p>
        </p:txBody>
      </p:sp>
      <p:pic>
        <p:nvPicPr>
          <p:cNvPr id="40" name="image6.jpg" descr="Oracle Partner Logo.jpg"/>
          <p:cNvPicPr/>
          <p:nvPr/>
        </p:nvPicPr>
        <p:blipFill>
          <a:blip r:embed="rId19">
            <a:extLst/>
          </a:blip>
          <a:stretch>
            <a:fillRect/>
          </a:stretch>
        </p:blipFill>
        <p:spPr>
          <a:xfrm>
            <a:off x="8434321" y="426782"/>
            <a:ext cx="1981201" cy="389563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Shape 87"/>
          <p:cNvSpPr txBox="1">
            <a:spLocks/>
          </p:cNvSpPr>
          <p:nvPr/>
        </p:nvSpPr>
        <p:spPr>
          <a:xfrm>
            <a:off x="1981737" y="335760"/>
            <a:ext cx="8320503" cy="5989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lvl="0" defTabSz="850370">
              <a:lnSpc>
                <a:spcPct val="90000"/>
              </a:lnSpc>
              <a:spcBef>
                <a:spcPct val="0"/>
              </a:spcBef>
              <a:buNone/>
              <a:defRPr lang="en-US" sz="3534" b="1" dirty="0">
                <a:solidFill>
                  <a:srgbClr val="454849"/>
                </a:solidFill>
                <a:latin typeface="Arial Bold" panose="020B0704020202020204" pitchFamily="34" charset="0"/>
                <a:ea typeface="+mj-ea"/>
                <a:cs typeface="Arial Bold" panose="020B0704020202020204" pitchFamily="34" charset="0"/>
              </a:defRPr>
            </a:lvl1pPr>
          </a:lstStyle>
          <a:p>
            <a:r>
              <a:rPr lang="en-US" sz="2400" dirty="0"/>
              <a:t>ABOUT US-ANALYTICS</a:t>
            </a:r>
          </a:p>
        </p:txBody>
      </p:sp>
    </p:spTree>
    <p:extLst>
      <p:ext uri="{BB962C8B-B14F-4D97-AF65-F5344CB8AC3E}">
        <p14:creationId xmlns:p14="http://schemas.microsoft.com/office/powerpoint/2010/main" val="818932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image6.jpg" descr="Oracle Partner Logo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34321" y="426782"/>
            <a:ext cx="1981201" cy="389563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800856" y="1142296"/>
            <a:ext cx="8768403" cy="510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Tx/>
              <a:buFontTx/>
              <a:buNone/>
              <a:defRPr lang="en-US" sz="1800" kern="1200">
                <a:solidFill>
                  <a:srgbClr val="20368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2923" indent="-20573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Char char="•"/>
              <a:defRPr lang="en-US" sz="1800" kern="1200">
                <a:solidFill>
                  <a:srgbClr val="20368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08283" indent="-293906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Char char="•"/>
              <a:defRPr lang="en-US" sz="1800" kern="1200">
                <a:solidFill>
                  <a:srgbClr val="20368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159" indent="-228593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Char char="•"/>
              <a:defRPr sz="1800" kern="1200">
                <a:solidFill>
                  <a:srgbClr val="20368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349" indent="-228593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Char char="•"/>
              <a:defRPr sz="1800" kern="1200">
                <a:solidFill>
                  <a:srgbClr val="20368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3363" lvl="1" indent="0" eaLnBrk="0" hangingPunct="0">
              <a:lnSpc>
                <a:spcPct val="95000"/>
              </a:lnSpc>
              <a:spcAft>
                <a:spcPct val="35000"/>
              </a:spcAft>
              <a:buClr>
                <a:schemeClr val="tx1"/>
              </a:buClr>
              <a:buNone/>
              <a:defRPr/>
            </a:pPr>
            <a:endParaRPr lang="en-US" sz="1600" dirty="0">
              <a:solidFill>
                <a:srgbClr val="222222"/>
              </a:solidFill>
            </a:endParaRPr>
          </a:p>
        </p:txBody>
      </p:sp>
      <p:sp>
        <p:nvSpPr>
          <p:cNvPr id="9" name="Shape 87"/>
          <p:cNvSpPr txBox="1">
            <a:spLocks/>
          </p:cNvSpPr>
          <p:nvPr/>
        </p:nvSpPr>
        <p:spPr>
          <a:xfrm>
            <a:off x="1969037" y="348460"/>
            <a:ext cx="8320503" cy="5989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lvl="0" defTabSz="850370">
              <a:lnSpc>
                <a:spcPct val="90000"/>
              </a:lnSpc>
              <a:spcBef>
                <a:spcPct val="0"/>
              </a:spcBef>
              <a:buNone/>
              <a:defRPr sz="3534" b="1">
                <a:solidFill>
                  <a:srgbClr val="454849"/>
                </a:solidFill>
                <a:latin typeface="Arial Bold" panose="020B0704020202020204" pitchFamily="34" charset="0"/>
                <a:ea typeface="+mj-ea"/>
                <a:cs typeface="Arial Bold" panose="020B0704020202020204" pitchFamily="34" charset="0"/>
              </a:defRPr>
            </a:lvl1pPr>
          </a:lstStyle>
          <a:p>
            <a:r>
              <a:rPr lang="en-US" sz="2400" dirty="0"/>
              <a:t>What WE believe at US-ANALYTICS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97507" y="2057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969036" y="2242066"/>
          <a:ext cx="8181472" cy="3840480"/>
        </p:xfrm>
        <a:graphic>
          <a:graphicData uri="http://schemas.openxmlformats.org/drawingml/2006/table">
            <a:tbl>
              <a:tblPr firstRow="1" firstCol="1" bandRow="1"/>
              <a:tblGrid>
                <a:gridCol w="1531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499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698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 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CORE VALUES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Quality: customer satisfaction that meets or exceeds client’s expectations. 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Team</a:t>
                      </a: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work First: seeking what is best for the overall team (company, client, and partners) first, being flexible, trusting and adding value. 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Accountability: understanding your individual role, following through to goal attainment, and assisting in success of the firm.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US" sz="18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Innovative Solutions: offering forward-thinking answers to our clients’ demands.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Passionate Fun: recognizing success and celebrating it. 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13716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969036" y="1367474"/>
          <a:ext cx="8181472" cy="548640"/>
        </p:xfrm>
        <a:graphic>
          <a:graphicData uri="http://schemas.openxmlformats.org/drawingml/2006/table">
            <a:tbl>
              <a:tblPr firstRow="1" firstCol="1" bandRow="1"/>
              <a:tblGrid>
                <a:gridCol w="1531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499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 CORE FOCUS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In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business to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drive business transformation using leading experts, EPM and business analytics tools, and proven best practices.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73419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71102" y="1627187"/>
            <a:ext cx="8317536" cy="4538289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Market Reality and Validation Of Why Managed Offerings are so valuable</a:t>
            </a:r>
          </a:p>
          <a:p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WSJ – 2.7% headcount projected in most finance departments this year. Need to run the same processes with less technology staff.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EPM and BI - Mission Critical Systems, 24/7 requirements.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Oracle/Hyperion Staff -  Hard to find resources with the expertise and availability both technical and functional.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EPM and BI encompasses lot’s of technologies, tied hard to have all the skills and expertise in one or two staff.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Many solutions are now hybrid,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on-premise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and in the cloud, so remote teams make sense. ( especially high quality onshore teams)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Managed Services is not only an option, but now a proven one.  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060" y="532493"/>
            <a:ext cx="6420971" cy="742535"/>
          </a:xfrm>
          <a:prstGeom prst="rect">
            <a:avLst/>
          </a:prstGeom>
        </p:spPr>
      </p:pic>
      <p:pic>
        <p:nvPicPr>
          <p:cNvPr id="4" name="image6.jpg" descr="Oracle Partner Logo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55091" y="793405"/>
            <a:ext cx="1981201" cy="38956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0229641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063" y="3060620"/>
            <a:ext cx="7254830" cy="3155527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213" y="227443"/>
            <a:ext cx="7479847" cy="2501793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648" y="2441801"/>
            <a:ext cx="3145415" cy="5748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0396" y="6321506"/>
            <a:ext cx="2005758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4059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1139</Words>
  <Application>Microsoft Office PowerPoint</Application>
  <PresentationFormat>Widescreen</PresentationFormat>
  <Paragraphs>267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2" baseType="lpstr">
      <vt:lpstr>ＭＳ Ｐゴシック</vt:lpstr>
      <vt:lpstr>Arial</vt:lpstr>
      <vt:lpstr>Arial Bold</vt:lpstr>
      <vt:lpstr>Arial Narrow</vt:lpstr>
      <vt:lpstr>Calibri</vt:lpstr>
      <vt:lpstr>Calibri Light</vt:lpstr>
      <vt:lpstr>Helvetica LT Std Light</vt:lpstr>
      <vt:lpstr>Montserrat Black</vt:lpstr>
      <vt:lpstr>Myriad Pro</vt:lpstr>
      <vt:lpstr>Source Sans Pro</vt:lpstr>
      <vt:lpstr>Times New Roman</vt:lpstr>
      <vt:lpstr>Trebuchet MS</vt:lpstr>
      <vt:lpstr>Webdings</vt:lpstr>
      <vt:lpstr>Wingdings</vt:lpstr>
      <vt:lpstr>Office Theme</vt:lpstr>
      <vt:lpstr> Sample Sales Deck:  Managed Services Presentation (Meeting 1)</vt:lpstr>
      <vt:lpstr>AGENDA</vt:lpstr>
      <vt:lpstr>(For American Partners Understanding):   These are the 4 step process to get client  up and running with managed services </vt:lpstr>
      <vt:lpstr>Who is American Partners</vt:lpstr>
      <vt:lpstr>PowerPoint Presentation</vt:lpstr>
      <vt:lpstr>ABOUT US-ANALYTICS</vt:lpstr>
      <vt:lpstr>PowerPoint Presentation</vt:lpstr>
      <vt:lpstr>PowerPoint Presentation</vt:lpstr>
      <vt:lpstr>PowerPoint Presentation</vt:lpstr>
      <vt:lpstr>PowerPoint Presentation</vt:lpstr>
      <vt:lpstr>What Makes American Partners /  US-Analytics’ Managed Services Better</vt:lpstr>
      <vt:lpstr>PowerPoint Presentation</vt:lpstr>
      <vt:lpstr>PowerPoint Presentation</vt:lpstr>
      <vt:lpstr>CASE STUDY</vt:lpstr>
      <vt:lpstr>CASE STUDY</vt:lpstr>
      <vt:lpstr>CASE STUDY</vt:lpstr>
      <vt:lpstr>CASE STUDY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Sample Sales Deck:  Managed Services Presentation (Meeting 1)</dc:title>
  <dc:creator>Maggie Holsomback</dc:creator>
  <cp:lastModifiedBy>Maggie Holsomback</cp:lastModifiedBy>
  <cp:revision>6</cp:revision>
  <dcterms:created xsi:type="dcterms:W3CDTF">2016-06-13T01:55:45Z</dcterms:created>
  <dcterms:modified xsi:type="dcterms:W3CDTF">2016-06-13T03:03:59Z</dcterms:modified>
</cp:coreProperties>
</file>