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04" r:id="rId2"/>
    <p:sldId id="344" r:id="rId3"/>
    <p:sldId id="345" r:id="rId4"/>
    <p:sldId id="431" r:id="rId5"/>
    <p:sldId id="426" r:id="rId6"/>
    <p:sldId id="421" r:id="rId7"/>
    <p:sldId id="422" r:id="rId8"/>
    <p:sldId id="423" r:id="rId9"/>
    <p:sldId id="416" r:id="rId10"/>
    <p:sldId id="417" r:id="rId11"/>
    <p:sldId id="268" r:id="rId12"/>
    <p:sldId id="435" r:id="rId13"/>
    <p:sldId id="267" r:id="rId14"/>
    <p:sldId id="413" r:id="rId15"/>
    <p:sldId id="414" r:id="rId16"/>
    <p:sldId id="415" r:id="rId17"/>
    <p:sldId id="418" r:id="rId18"/>
    <p:sldId id="437" r:id="rId19"/>
    <p:sldId id="419" r:id="rId20"/>
    <p:sldId id="420" r:id="rId21"/>
    <p:sldId id="424" r:id="rId22"/>
    <p:sldId id="425" r:id="rId23"/>
    <p:sldId id="427" r:id="rId24"/>
    <p:sldId id="428" r:id="rId25"/>
    <p:sldId id="429" r:id="rId26"/>
    <p:sldId id="432" r:id="rId27"/>
    <p:sldId id="433" r:id="rId28"/>
    <p:sldId id="441" r:id="rId29"/>
    <p:sldId id="438" r:id="rId30"/>
    <p:sldId id="439" r:id="rId31"/>
    <p:sldId id="440" r:id="rId32"/>
    <p:sldId id="442" r:id="rId33"/>
    <p:sldId id="445" r:id="rId34"/>
    <p:sldId id="443" r:id="rId35"/>
    <p:sldId id="444" r:id="rId36"/>
    <p:sldId id="446" r:id="rId37"/>
    <p:sldId id="436" r:id="rId38"/>
    <p:sldId id="434" r:id="rId39"/>
    <p:sldId id="289" r:id="rId40"/>
  </p:sldIdLst>
  <p:sldSz cx="12188825"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guide id="8" pos="45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9FD0DE"/>
    <a:srgbClr val="7FA7B2"/>
    <a:srgbClr val="6A8B94"/>
    <a:srgbClr val="91BDCA"/>
    <a:srgbClr val="279FC3"/>
    <a:srgbClr val="0098C5"/>
    <a:srgbClr val="004053"/>
    <a:srgbClr val="D8E1E6"/>
    <a:srgbClr val="465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3" autoAdjust="0"/>
    <p:restoredTop sz="70233" autoAdjust="0"/>
  </p:normalViewPr>
  <p:slideViewPr>
    <p:cSldViewPr snapToGrid="0">
      <p:cViewPr varScale="1">
        <p:scale>
          <a:sx n="51" d="100"/>
          <a:sy n="51" d="100"/>
        </p:scale>
        <p:origin x="1548" y="66"/>
      </p:cViewPr>
      <p:guideLst>
        <p:guide orient="horz" pos="2160"/>
        <p:guide orient="horz" pos="3744"/>
        <p:guide orient="horz" pos="960"/>
        <p:guide orient="horz" pos="1248"/>
        <p:guide pos="3839"/>
        <p:guide pos="7343"/>
        <p:guide pos="335"/>
        <p:guide pos="4534"/>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7512"/>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10/23/2017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uk-UA" smtClean="0"/>
              <a:pPr/>
              <a:t>1</a:t>
            </a:fld>
            <a:endParaRPr lang="uk-UA" dirty="0"/>
          </a:p>
        </p:txBody>
      </p:sp>
    </p:spTree>
    <p:extLst>
      <p:ext uri="{BB962C8B-B14F-4D97-AF65-F5344CB8AC3E}">
        <p14:creationId xmlns:p14="http://schemas.microsoft.com/office/powerpoint/2010/main" val="13703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val="257251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val="297990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val="192015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val="2733248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val="284737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val="97877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val="271960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val="214961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val="279396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a:t>Today I will talk about the most important topics for customer to</a:t>
            </a:r>
            <a:r>
              <a:rPr lang="en-US" baseline="0" dirty="0"/>
              <a:t> troubleshoot the OBIEE </a:t>
            </a:r>
          </a:p>
          <a:p>
            <a:r>
              <a:rPr lang="en-US" baseline="0" dirty="0"/>
              <a:t>From my experience I noticed these topics form a biggest percentage of SR that customer filed against Oracle Support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299471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val="41283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val="345792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val="870269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val="3615142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val="936226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val="210301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p14="http://schemas.microsoft.com/office/powerpoint/2010/main" val="147046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p14="http://schemas.microsoft.com/office/powerpoint/2010/main" val="7368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28</a:t>
            </a:fld>
            <a:endParaRPr lang="en-US" dirty="0"/>
          </a:p>
        </p:txBody>
      </p:sp>
    </p:spTree>
    <p:extLst>
      <p:ext uri="{BB962C8B-B14F-4D97-AF65-F5344CB8AC3E}">
        <p14:creationId xmlns:p14="http://schemas.microsoft.com/office/powerpoint/2010/main" val="2356199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p14="http://schemas.microsoft.com/office/powerpoint/2010/main" val="331177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2738100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extLst>
      <p:ext uri="{BB962C8B-B14F-4D97-AF65-F5344CB8AC3E}">
        <p14:creationId xmlns:p14="http://schemas.microsoft.com/office/powerpoint/2010/main" val="2442226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extLst>
      <p:ext uri="{BB962C8B-B14F-4D97-AF65-F5344CB8AC3E}">
        <p14:creationId xmlns:p14="http://schemas.microsoft.com/office/powerpoint/2010/main" val="1210838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32</a:t>
            </a:fld>
            <a:endParaRPr lang="en-US" dirty="0"/>
          </a:p>
        </p:txBody>
      </p:sp>
    </p:spTree>
    <p:extLst>
      <p:ext uri="{BB962C8B-B14F-4D97-AF65-F5344CB8AC3E}">
        <p14:creationId xmlns:p14="http://schemas.microsoft.com/office/powerpoint/2010/main" val="3280267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33</a:t>
            </a:fld>
            <a:endParaRPr lang="en-US" dirty="0"/>
          </a:p>
        </p:txBody>
      </p:sp>
    </p:spTree>
    <p:extLst>
      <p:ext uri="{BB962C8B-B14F-4D97-AF65-F5344CB8AC3E}">
        <p14:creationId xmlns:p14="http://schemas.microsoft.com/office/powerpoint/2010/main" val="781571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34</a:t>
            </a:fld>
            <a:endParaRPr lang="en-US" dirty="0"/>
          </a:p>
        </p:txBody>
      </p:sp>
    </p:spTree>
    <p:extLst>
      <p:ext uri="{BB962C8B-B14F-4D97-AF65-F5344CB8AC3E}">
        <p14:creationId xmlns:p14="http://schemas.microsoft.com/office/powerpoint/2010/main" val="345172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dirty="0"/>
          </a:p>
        </p:txBody>
      </p:sp>
    </p:spTree>
    <p:extLst>
      <p:ext uri="{BB962C8B-B14F-4D97-AF65-F5344CB8AC3E}">
        <p14:creationId xmlns:p14="http://schemas.microsoft.com/office/powerpoint/2010/main" val="2330802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dirty="0"/>
          </a:p>
        </p:txBody>
      </p:sp>
    </p:spTree>
    <p:extLst>
      <p:ext uri="{BB962C8B-B14F-4D97-AF65-F5344CB8AC3E}">
        <p14:creationId xmlns:p14="http://schemas.microsoft.com/office/powerpoint/2010/main" val="2114245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dirty="0"/>
          </a:p>
        </p:txBody>
      </p:sp>
    </p:spTree>
    <p:extLst>
      <p:ext uri="{BB962C8B-B14F-4D97-AF65-F5344CB8AC3E}">
        <p14:creationId xmlns:p14="http://schemas.microsoft.com/office/powerpoint/2010/main" val="1179392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dirty="0"/>
          </a:p>
        </p:txBody>
      </p:sp>
    </p:spTree>
    <p:extLst>
      <p:ext uri="{BB962C8B-B14F-4D97-AF65-F5344CB8AC3E}">
        <p14:creationId xmlns:p14="http://schemas.microsoft.com/office/powerpoint/2010/main" val="4122921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val="256374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364733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42387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val="27330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val="6044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val="26719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DB0592DB-01ED-A44A-830D-2A57CD1AF06B}" type="datetime1">
              <a:rPr lang="en-US" smtClean="0"/>
              <a:pPr/>
              <a:t>10/23/2017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Date Placeholder 3"/>
          <p:cNvSpPr>
            <a:spLocks noGrp="1"/>
          </p:cNvSpPr>
          <p:nvPr>
            <p:ph type="dt" sz="half" idx="10"/>
          </p:nvPr>
        </p:nvSpPr>
        <p:spPr/>
        <p:txBody>
          <a:bodyPr/>
          <a:lstStyle/>
          <a:p>
            <a:fld id="{C154D1DD-7A94-3A44-A2B9-66FA7B1686B1}" type="datetime1">
              <a:rPr lang="en-US" smtClean="0"/>
              <a:pPr/>
              <a:t>10/23/2017</a:t>
            </a:fld>
            <a:endParaRPr dirty="0"/>
          </a:p>
        </p:txBody>
      </p:sp>
      <p:sp>
        <p:nvSpPr>
          <p:cNvPr id="5" name="Footer Placeholder 4"/>
          <p:cNvSpPr>
            <a:spLocks noGrp="1"/>
          </p:cNvSpPr>
          <p:nvPr>
            <p:ph type="ftr" sz="quarter" idx="11"/>
          </p:nvPr>
        </p:nvSpPr>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7589B-9BD6-8B45-A3F1-2069890F0F33}" type="datetime1">
              <a:rPr lang="en-US" smtClean="0"/>
              <a:pPr/>
              <a:t>10/23/2017</a:t>
            </a:fld>
            <a:endParaRPr dirty="0"/>
          </a:p>
        </p:txBody>
      </p:sp>
      <p:sp>
        <p:nvSpPr>
          <p:cNvPr id="5" name="Footer Placeholder 4"/>
          <p:cNvSpPr>
            <a:spLocks noGrp="1"/>
          </p:cNvSpPr>
          <p:nvPr>
            <p:ph type="ftr" sz="quarter" idx="11"/>
          </p:nvPr>
        </p:nvSpPr>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OW SF17 TiOOW SF17 Section Header with Photo-R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5F5F5F"/>
                </a:solidFill>
              </a:defRPr>
            </a:lvl1pPr>
          </a:lstStyle>
          <a:p>
            <a:fld id="{5E93B6AA-E2AA-5745-8131-720DFC68D31C}" type="datetime1">
              <a:rPr lang="en-US" smtClean="0"/>
              <a:pPr/>
              <a:t>10/23/2017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sp>
        <p:nvSpPr>
          <p:cNvPr id="14"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dirty="0"/>
              <a:t>Click to edit Master title style</a:t>
            </a:r>
            <a:endParaRPr dirty="0"/>
          </a:p>
        </p:txBody>
      </p:sp>
      <p:sp>
        <p:nvSpPr>
          <p:cNvPr id="15"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OW SF17 TiOOW SF17 Section Header with Photo-Blu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5E93B6AA-E2AA-5745-8131-720DFC68D31C}" type="datetime1">
              <a:rPr lang="en-US" smtClean="0"/>
              <a:pPr/>
              <a:t>10/23/2017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OW SF17 TiOOW SF17 Section Header with Red Graphic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5E93B6AA-E2AA-5745-8131-720DFC68D31C}" type="datetime1">
              <a:rPr lang="en-US" smtClean="0"/>
              <a:pPr/>
              <a:t>10/23/2017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216978-AAC9-904E-ABF1-80828AE7CA12}"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605984-D551-B648-83CC-28ABAB9E27F3}"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765FA284-DFBA-B546-A779-7827ED570E32}"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5CFA18C-E322-D848-90AE-048444F05653}"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3F527-3A46-1444-AC47-E74332FAE46E}"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8E1E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4D813C46-5AAA-0045-A784-1D6C400A7C04}" type="datetime1">
              <a:rPr lang="en-US" smtClean="0"/>
              <a:pPr/>
              <a:t>10/23/2017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F5459C-11CD-4246-BAA2-A0CD8B7930CF}"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793641-39FE-9941-B493-4C6CA22258AD}"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6E0838-3E10-424A-93AC-472DD16011EC}"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DCB2A62B-A9A1-BD4B-8067-86DD35117CEE}"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2"/>
                </a:solidFill>
              </a:defRPr>
            </a:lvl1pPr>
          </a:lstStyle>
          <a:p>
            <a:r>
              <a:rPr lang="en-US" dirty="0"/>
              <a:t>XX</a:t>
            </a:r>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FFFBC-830B-BE48-A60F-3A3B7341FF90}" type="datetime1">
              <a:rPr lang="en-US" smtClean="0"/>
              <a:pPr/>
              <a:t>10/23/2017</a:t>
            </a:fld>
            <a:endParaRPr dirty="0"/>
          </a:p>
        </p:txBody>
      </p:sp>
      <p:sp>
        <p:nvSpPr>
          <p:cNvPr id="8" name="Footer Placeholder 7"/>
          <p:cNvSpPr>
            <a:spLocks noGrp="1"/>
          </p:cNvSpPr>
          <p:nvPr>
            <p:ph type="ftr" sz="quarter" idx="11"/>
          </p:nvPr>
        </p:nvSpPr>
        <p:spPr/>
        <p:txBody>
          <a:bodyPr/>
          <a:lstStyle/>
          <a:p>
            <a:r>
              <a:rPr lang="en-US"/>
              <a:t>Confidential – Oracle Internal/Restricted/Highly Restricted</a:t>
            </a:r>
            <a:endParaRPr dirty="0"/>
          </a:p>
        </p:txBody>
      </p:sp>
      <p:sp>
        <p:nvSpPr>
          <p:cNvPr id="9" name="Slide Number Placeholder 8"/>
          <p:cNvSpPr>
            <a:spLocks noGrp="1"/>
          </p:cNvSpPr>
          <p:nvPr>
            <p:ph type="sldNum" sz="quarter" idx="12"/>
          </p:nvPr>
        </p:nvSpPr>
        <p:spPr/>
        <p:txBody>
          <a:bodyPr/>
          <a:lstStyle/>
          <a:p>
            <a:fld id="{C51EAA63-D034-42AE-91FA-B13B9518C7BE}" type="slidenum">
              <a:rPr/>
              <a:pPr/>
              <a:t>‹#›</a:t>
            </a:fld>
            <a:endParaRPr dirty="0"/>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39A174-1ADF-1E48-B6DD-36515CA54732}" type="datetime1">
              <a:rPr lang="en-US" smtClean="0"/>
              <a:pPr/>
              <a:t>10/23/2017</a:t>
            </a:fld>
            <a:endParaRPr dirty="0"/>
          </a:p>
        </p:txBody>
      </p:sp>
      <p:sp>
        <p:nvSpPr>
          <p:cNvPr id="4" name="Footer Placeholder 3"/>
          <p:cNvSpPr>
            <a:spLocks noGrp="1"/>
          </p:cNvSpPr>
          <p:nvPr>
            <p:ph type="ftr" sz="quarter" idx="11"/>
          </p:nvPr>
        </p:nvSpPr>
        <p:spPr/>
        <p:txBody>
          <a:bodyPr/>
          <a:lstStyle/>
          <a:p>
            <a:r>
              <a:rPr lang="en-US"/>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DE5E5-CA66-5940-9D1C-9F6D8D7529FE}" type="datetime1">
              <a:rPr lang="en-US" smtClean="0"/>
              <a:pPr/>
              <a:t>10/23/2017</a:t>
            </a:fld>
            <a:endParaRPr dirty="0"/>
          </a:p>
        </p:txBody>
      </p:sp>
      <p:sp>
        <p:nvSpPr>
          <p:cNvPr id="4" name="Footer Placeholder 3"/>
          <p:cNvSpPr>
            <a:spLocks noGrp="1"/>
          </p:cNvSpPr>
          <p:nvPr>
            <p:ph type="ftr" sz="quarter" idx="11"/>
          </p:nvPr>
        </p:nvSpPr>
        <p:spPr/>
        <p:txBody>
          <a:bodyPr/>
          <a:lstStyle/>
          <a:p>
            <a:r>
              <a:rPr lang="en-US"/>
              <a:t>Confidential – Oracle Internal/Restricted/Highly Restricted</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AFBF-606B-E543-8502-3BFA1F086CBC}" type="datetime1">
              <a:rPr lang="en-US" smtClean="0"/>
              <a:pPr/>
              <a:t>10/23/2017</a:t>
            </a:fld>
            <a:endParaRPr dirty="0"/>
          </a:p>
        </p:txBody>
      </p:sp>
      <p:sp>
        <p:nvSpPr>
          <p:cNvPr id="3" name="Footer Placeholder 2"/>
          <p:cNvSpPr>
            <a:spLocks noGrp="1"/>
          </p:cNvSpPr>
          <p:nvPr>
            <p:ph type="ftr" sz="quarter" idx="11"/>
          </p:nvPr>
        </p:nvSpPr>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AF893-3E10-FD41-AEC9-8B3D0A4A1856}"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325C25-20DE-A84C-A42C-F77161DB4A96}"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OW SF17 Title Slide with Red Graphic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28EA2FC9-FB8E-5643-A6BA-BB418325CE56}" type="datetime1">
              <a:rPr lang="en-US" smtClean="0"/>
              <a:pPr/>
              <a:t>10/23/2017</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a:t>Confidential – Oracle Internal/Restricted/Highly Restricted</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2017,</a:t>
            </a:r>
            <a:r>
              <a:rPr sz="850" dirty="0">
                <a:solidFill>
                  <a:schemeClr val="tx1"/>
                </a:solidFill>
              </a:rPr>
              <a:t> Oracle and/or its affiliates. All rights reserved.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5EB4F4-FDFD-ED43-860C-BD557FEEC804}"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0CA68-5E1D-2648-A796-3AC679BBE128}"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5" name="Date Placeholder 4"/>
          <p:cNvSpPr>
            <a:spLocks noGrp="1"/>
          </p:cNvSpPr>
          <p:nvPr>
            <p:ph type="dt" sz="half" idx="10"/>
          </p:nvPr>
        </p:nvSpPr>
        <p:spPr/>
        <p:txBody>
          <a:bodyPr/>
          <a:lstStyle/>
          <a:p>
            <a:fld id="{DA38B655-5B37-774F-952B-2EF42A453626}"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itle 3"/>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E63E8679-970F-0E44-9FB8-4B88F38302EF}"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5" name="Date Placeholder 4"/>
          <p:cNvSpPr>
            <a:spLocks noGrp="1"/>
          </p:cNvSpPr>
          <p:nvPr>
            <p:ph type="dt" sz="half" idx="10"/>
          </p:nvPr>
        </p:nvSpPr>
        <p:spPr/>
        <p:txBody>
          <a:bodyPr/>
          <a:lstStyle/>
          <a:p>
            <a:fld id="{8B482C15-144D-5047-A5F1-7D99D84BBFB0}"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
        <p:nvSpPr>
          <p:cNvPr id="4" name="Title 3"/>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F8E68280-77B5-7046-8002-0C2A6FF60231}" type="datetime1">
              <a:rPr lang="en-US" smtClean="0"/>
              <a:pPr/>
              <a:t>10/23/2017</a:t>
            </a:fld>
            <a:endParaRPr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635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OW SF17 Metri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rgbClr val="5F5F5F"/>
                </a:solidFill>
              </a:defRPr>
            </a:lvl1pPr>
          </a:lstStyle>
          <a:p>
            <a:fld id="{D061FBC3-B3BC-0343-8C44-083187317F83}" type="datetime1">
              <a:rPr lang="en-US" smtClean="0"/>
              <a:pPr/>
              <a:t>10/23/2017</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a:t>Confidential – Oracle Internal/Restricted/Highly Restricted</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a:t>XX</a:t>
            </a:r>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a:solidFill>
                  <a:srgbClr val="5F5F5F"/>
                </a:solidFill>
              </a:rPr>
              <a:t>2017,</a:t>
            </a:r>
            <a:r>
              <a:rPr sz="850" dirty="0">
                <a:solidFill>
                  <a:srgbClr val="5F5F5F"/>
                </a:solidFill>
              </a:rPr>
              <a:t> Oracle and/or its affiliates. All rights reserved.  |</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3EDE-07F9-F543-A57F-B068A6C6C2E7}" type="datetime1">
              <a:rPr lang="en-US" smtClean="0"/>
              <a:pPr/>
              <a:t>10/23/2017</a:t>
            </a:fld>
            <a:endParaRPr dirty="0"/>
          </a:p>
        </p:txBody>
      </p:sp>
      <p:sp>
        <p:nvSpPr>
          <p:cNvPr id="3" name="Footer Placeholder 2"/>
          <p:cNvSpPr>
            <a:spLocks noGrp="1"/>
          </p:cNvSpPr>
          <p:nvPr>
            <p:ph type="ftr" sz="quarter" idx="11"/>
          </p:nvPr>
        </p:nvSpPr>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F0846-A068-BC48-8252-2B37F39F59F8}" type="datetime1">
              <a:rPr lang="en-US" smtClean="0"/>
              <a:pPr/>
              <a:t>10/23/2017</a:t>
            </a:fld>
            <a:endParaRPr dirty="0"/>
          </a:p>
        </p:txBody>
      </p:sp>
      <p:sp>
        <p:nvSpPr>
          <p:cNvPr id="3" name="Footer Placeholder 2"/>
          <p:cNvSpPr>
            <a:spLocks noGrp="1"/>
          </p:cNvSpPr>
          <p:nvPr>
            <p:ph type="ftr" sz="quarter" idx="11"/>
          </p:nvPr>
        </p:nvSpPr>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p:txBody>
          <a:bodyPr/>
          <a:lstStyle/>
          <a:p>
            <a:fld id="{68BD323E-1AA8-9945-A9F0-CB54A017EE50}" type="datetime1">
              <a:rPr lang="en-US" smtClean="0"/>
              <a:pPr/>
              <a:t>10/23/2017</a:t>
            </a:fld>
            <a:endParaRPr dirty="0"/>
          </a:p>
        </p:txBody>
      </p:sp>
      <p:sp>
        <p:nvSpPr>
          <p:cNvPr id="3" name="Footer Placeholder 2"/>
          <p:cNvSpPr>
            <a:spLocks noGrp="1"/>
          </p:cNvSpPr>
          <p:nvPr>
            <p:ph type="ftr" sz="quarter" idx="11"/>
          </p:nvPr>
        </p:nvSpPr>
        <p:spPr/>
        <p:txBody>
          <a:bodyPr/>
          <a:lstStyle/>
          <a:p>
            <a:r>
              <a:rPr lang="en-US"/>
              <a:t>Confidential – Oracle Internal/Restricted/Highly Restricted</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OW SF17 Title Slide with Light Blue Graphic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601200" cy="1470025"/>
          </a:xfrm>
        </p:spPr>
        <p:txBody>
          <a:bodyPr/>
          <a:lstStyle>
            <a:lvl1pPr>
              <a:lnSpc>
                <a:spcPct val="80000"/>
              </a:lnSpc>
              <a:defRPr sz="4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bg1"/>
                </a:solidFill>
              </a:defRPr>
            </a:lvl1pPr>
          </a:lstStyle>
          <a:p>
            <a:fld id="{28EA2FC9-FB8E-5643-A6BA-BB418325CE56}" type="datetime1">
              <a:rPr lang="en-US" smtClean="0"/>
              <a:pPr/>
              <a:t>10/23/2017</a:t>
            </a:fld>
            <a:endParaRPr lang="en-US" dirty="0"/>
          </a:p>
        </p:txBody>
      </p:sp>
      <p:sp>
        <p:nvSpPr>
          <p:cNvPr id="8" name="Footer Placeholder 7"/>
          <p:cNvSpPr>
            <a:spLocks noGrp="1"/>
          </p:cNvSpPr>
          <p:nvPr>
            <p:ph type="ftr" sz="quarter" idx="15"/>
          </p:nvPr>
        </p:nvSpPr>
        <p:spPr/>
        <p:txBody>
          <a:bodyPr/>
          <a:lstStyle>
            <a:lvl1pPr>
              <a:defRPr>
                <a:solidFill>
                  <a:schemeClr val="bg1"/>
                </a:solidFill>
              </a:defRPr>
            </a:lvl1pPr>
          </a:lstStyle>
          <a:p>
            <a:r>
              <a:rPr lang="en-US" dirty="0"/>
              <a:t>Confidential – Oracle Internal/Restricted/Highly Restricted</a:t>
            </a: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lang="en-US" sz="850" dirty="0">
                <a:solidFill>
                  <a:schemeClr val="bg1"/>
                </a:solidFill>
              </a:rPr>
              <a:t>2017,</a:t>
            </a:r>
            <a:r>
              <a:rPr sz="850" dirty="0">
                <a:solidFill>
                  <a:schemeClr val="bg1"/>
                </a:solidFill>
              </a:rPr>
              <a:t> Oracle and/or its affiliates. All rights reserved.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grpSp>
        <p:nvGrpSpPr>
          <p:cNvPr id="10" name="Group 9"/>
          <p:cNvGrpSpPr/>
          <p:nvPr userDrawn="1"/>
        </p:nvGrpSpPr>
        <p:grpSpPr>
          <a:xfrm>
            <a:off x="0" y="0"/>
            <a:ext cx="12189398" cy="6858000"/>
            <a:chOff x="0" y="0"/>
            <a:chExt cx="12189398" cy="6858000"/>
          </a:xfrm>
          <a:solidFill>
            <a:srgbClr val="D8E1E6"/>
          </a:solidFill>
        </p:grpSpPr>
        <p:sp>
          <p:nvSpPr>
            <p:cNvPr id="11" name="Rectangle 10"/>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Rectangle 13"/>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5" name="Rectangle 14"/>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7FD4AC-A98F-AB42-882B-C012365E1081}" type="datetime1">
              <a:rPr lang="en-US" smtClean="0"/>
              <a:pPr/>
              <a:t>10/23/2017</a:t>
            </a:fld>
            <a:endParaRPr lang="en-US"/>
          </a:p>
        </p:txBody>
      </p:sp>
      <p:sp>
        <p:nvSpPr>
          <p:cNvPr id="5" name="Footer Placeholder 4"/>
          <p:cNvSpPr>
            <a:spLocks noGrp="1"/>
          </p:cNvSpPr>
          <p:nvPr>
            <p:ph type="ftr" sz="quarter" idx="11"/>
          </p:nvPr>
        </p:nvSpPr>
        <p:spPr/>
        <p:txBody>
          <a:bodyPr/>
          <a:lstStyle/>
          <a:p>
            <a:r>
              <a:rPr lang="en-US"/>
              <a:t>Confidential – Oracle Internal/Restricted/Highly Restricted</a:t>
            </a:r>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276A67-317E-FC4B-BB72-4636858DDF23}" type="datetime1">
              <a:rPr lang="en-US" smtClean="0"/>
              <a:pPr/>
              <a:t>10/23/2017</a:t>
            </a:fld>
            <a:endParaRPr dirty="0"/>
          </a:p>
        </p:txBody>
      </p:sp>
      <p:sp>
        <p:nvSpPr>
          <p:cNvPr id="5" name="Footer Placeholder 4"/>
          <p:cNvSpPr>
            <a:spLocks noGrp="1"/>
          </p:cNvSpPr>
          <p:nvPr>
            <p:ph type="ftr" sz="quarter" idx="11"/>
          </p:nvPr>
        </p:nvSpPr>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OW SF17 Title Slide with Photo-R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28EA2FC9-FB8E-5643-A6BA-BB418325CE56}" type="datetime1">
              <a:rPr lang="en-US" smtClean="0"/>
              <a:pPr/>
              <a:t>10/23/2017</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a:t>Confidential – Oracle Internal/Restricted/Highly Restricted</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2017,</a:t>
            </a:r>
            <a:r>
              <a:rPr sz="850" dirty="0">
                <a:solidFill>
                  <a:schemeClr val="tx1"/>
                </a:solidFill>
              </a:rPr>
              <a:t> Oracle and/or its affiliates. All rights reserved.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OW SF17 Title Slide with Photo and Partner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E9D4F83-0EF6-4A4D-9FC0-F03FA2077ACD}" type="datetime1">
              <a:rPr lang="en-US" smtClean="0"/>
              <a:pPr/>
              <a:t>10/23/2017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4421124"/>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4649724"/>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2017,</a:t>
            </a:r>
            <a:r>
              <a:rPr sz="850" dirty="0">
                <a:solidFill>
                  <a:schemeClr val="tx1"/>
                </a:solidFill>
              </a:rPr>
              <a:t> Oracle and/or its affiliates. All rights reserved.  |</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OW SF17 Title Slide with Photo and Solution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5190EDF2-7744-3443-B3CB-57655E386FA4}" type="datetime1">
              <a:rPr lang="en-US" smtClean="0"/>
              <a:pPr/>
              <a:t>10/23/2017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 Oracle Internal/Restricted/Highly Restricted</a:t>
            </a:r>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2017,</a:t>
            </a:r>
            <a:r>
              <a:rPr sz="850" dirty="0">
                <a:solidFill>
                  <a:schemeClr val="tx1"/>
                </a:solidFill>
              </a:rPr>
              <a:t> Oracle and/or its affiliates. All rights reserved.  |</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8926090-F7DD-7C47-A7A5-57C7ADACE0E5}" type="datetime1">
              <a:rPr lang="en-US" smtClean="0"/>
              <a:pPr/>
              <a:t>10/23/2017</a:t>
            </a:fld>
            <a:endParaRPr dirty="0"/>
          </a:p>
        </p:txBody>
      </p:sp>
      <p:sp>
        <p:nvSpPr>
          <p:cNvPr id="5" name="Footer Placeholder 4"/>
          <p:cNvSpPr>
            <a:spLocks noGrp="1"/>
          </p:cNvSpPr>
          <p:nvPr>
            <p:ph type="ftr" sz="quarter" idx="11"/>
          </p:nvPr>
        </p:nvSpPr>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996FA26-999E-144A-B9D6-0275E6EB9A15}" type="datetime1">
              <a:rPr lang="en-US" smtClean="0"/>
              <a:pPr/>
              <a:t>10/23/2017</a:t>
            </a:fld>
            <a:endParaRPr dirty="0"/>
          </a:p>
        </p:txBody>
      </p:sp>
      <p:sp>
        <p:nvSpPr>
          <p:cNvPr id="5" name="Footer Placeholder 4"/>
          <p:cNvSpPr>
            <a:spLocks noGrp="1"/>
          </p:cNvSpPr>
          <p:nvPr>
            <p:ph type="ftr" sz="quarter" idx="11"/>
          </p:nvPr>
        </p:nvSpPr>
        <p:spPr/>
        <p:txBody>
          <a:bodyPr/>
          <a:lstStyle/>
          <a:p>
            <a:r>
              <a:rPr lang="en-US"/>
              <a:t>Confidential – Oracle Internal/Restricted/Highly Restricted</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0" y="0"/>
            <a:ext cx="12189398" cy="6858000"/>
            <a:chOff x="0" y="0"/>
            <a:chExt cx="12189398" cy="6858000"/>
          </a:xfrm>
          <a:solidFill>
            <a:srgbClr val="D8E1E6"/>
          </a:solidFill>
        </p:grpSpPr>
        <p:sp>
          <p:nvSpPr>
            <p:cNvPr id="17" name="Rectangle 16"/>
            <p:cNvSpPr/>
            <p:nvPr/>
          </p:nvSpPr>
          <p:spPr bwMode="gray">
            <a:xfrm>
              <a:off x="0" y="0"/>
              <a:ext cx="193962"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Rectangle 17"/>
            <p:cNvSpPr/>
            <p:nvPr/>
          </p:nvSpPr>
          <p:spPr bwMode="gray">
            <a:xfrm>
              <a:off x="11995151" y="0"/>
              <a:ext cx="19396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9" name="Rectangle 18"/>
            <p:cNvSpPr/>
            <p:nvPr/>
          </p:nvSpPr>
          <p:spPr bwMode="gray">
            <a:xfrm>
              <a:off x="0" y="6400800"/>
              <a:ext cx="12189396" cy="457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Rectangle 19"/>
            <p:cNvSpPr/>
            <p:nvPr/>
          </p:nvSpPr>
          <p:spPr bwMode="gray">
            <a:xfrm>
              <a:off x="0" y="0"/>
              <a:ext cx="12189398" cy="19202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2FEA922B-34CC-A746-ABF0-D1ED97CD7A6C}" type="datetime1">
              <a:rPr lang="en-US" smtClean="0"/>
              <a:pPr/>
              <a:t>10/23/2017</a:t>
            </a:fld>
            <a:endParaRPr lang="en-US" dirty="0"/>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a:t>Confidential – Oracle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lang="en-US" sz="850" dirty="0">
                <a:solidFill>
                  <a:schemeClr val="tx1"/>
                </a:solidFill>
              </a:rPr>
              <a:t>2017,</a:t>
            </a:r>
            <a:r>
              <a:rPr sz="850" dirty="0">
                <a:solidFill>
                  <a:schemeClr val="tx1"/>
                </a:solidFill>
              </a:rPr>
              <a:t> Oracle and/or its affiliates. All rights reserved.  |</a:t>
            </a:r>
          </a:p>
        </p:txBody>
      </p:sp>
      <p:pic>
        <p:nvPicPr>
          <p:cNvPr id="16" name="Picture 15"/>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530352" y="6263640"/>
            <a:ext cx="1625138" cy="594359"/>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93" r:id="rId3"/>
    <p:sldLayoutId id="2147483694" r:id="rId4"/>
    <p:sldLayoutId id="2147483695" r:id="rId5"/>
    <p:sldLayoutId id="2147483696" r:id="rId6"/>
    <p:sldLayoutId id="2147483697" r:id="rId7"/>
    <p:sldLayoutId id="2147483650" r:id="rId8"/>
    <p:sldLayoutId id="2147483663" r:id="rId9"/>
    <p:sldLayoutId id="2147483686" r:id="rId10"/>
    <p:sldLayoutId id="2147483651" r:id="rId11"/>
    <p:sldLayoutId id="2147483698" r:id="rId12"/>
    <p:sldLayoutId id="2147483699" r:id="rId13"/>
    <p:sldLayoutId id="2147483700" r:id="rId14"/>
    <p:sldLayoutId id="2147483669" r:id="rId15"/>
    <p:sldLayoutId id="2147483692" r:id="rId16"/>
    <p:sldLayoutId id="2147483683" r:id="rId17"/>
    <p:sldLayoutId id="2147483670" r:id="rId18"/>
    <p:sldLayoutId id="2147483652" r:id="rId19"/>
    <p:sldLayoutId id="2147483671" r:id="rId20"/>
    <p:sldLayoutId id="2147483672" r:id="rId21"/>
    <p:sldLayoutId id="2147483679" r:id="rId22"/>
    <p:sldLayoutId id="2147483685" r:id="rId23"/>
    <p:sldLayoutId id="2147483688" r:id="rId24"/>
    <p:sldLayoutId id="2147483654" r:id="rId25"/>
    <p:sldLayoutId id="2147483666" r:id="rId26"/>
    <p:sldLayoutId id="2147483655" r:id="rId27"/>
    <p:sldLayoutId id="2147483656" r:id="rId28"/>
    <p:sldLayoutId id="2147483657" r:id="rId29"/>
    <p:sldLayoutId id="2147483673" r:id="rId30"/>
    <p:sldLayoutId id="2147483674" r:id="rId31"/>
    <p:sldLayoutId id="2147483682" r:id="rId32"/>
    <p:sldLayoutId id="2147483684" r:id="rId33"/>
    <p:sldLayoutId id="2147483690" r:id="rId34"/>
    <p:sldLayoutId id="2147483691" r:id="rId35"/>
    <p:sldLayoutId id="2147483701" r:id="rId36"/>
    <p:sldLayoutId id="2147483675" r:id="rId37"/>
    <p:sldLayoutId id="2147483676" r:id="rId38"/>
    <p:sldLayoutId id="2147483667" r:id="rId39"/>
    <p:sldLayoutId id="2147483661" r:id="rId40"/>
    <p:sldLayoutId id="2147483687" r:id="rId41"/>
    <p:sldLayoutId id="2147483659"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oracle.com/epmos/faces/DocumentDisplay?id=1929042.1"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oracle.com/epmos/faces/DocumentDisplay?_afrLoop=309826867635786&amp;id=1671982.1"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hyperlink" Target="https://support.oracle.com/epmos/faces/DocumentDisplay?id=1098691.1"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docs.oracle.com/cd/E28280_01/bi.1111/e10540/repositoryfinal.htm#BIEMG1642"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4" y="1105535"/>
            <a:ext cx="9601200" cy="1470025"/>
          </a:xfrm>
        </p:spPr>
        <p:txBody>
          <a:bodyPr/>
          <a:lstStyle/>
          <a:p>
            <a:r>
              <a:rPr lang="en-US" dirty="0"/>
              <a:t>OpenWorld 2017</a:t>
            </a:r>
            <a:br>
              <a:rPr lang="en-US" dirty="0"/>
            </a:br>
            <a:r>
              <a:rPr lang="en-US" dirty="0"/>
              <a:t>Best Practices for Troubleshooting Oracle Business Intelligence</a:t>
            </a:r>
          </a:p>
        </p:txBody>
      </p:sp>
      <p:sp>
        <p:nvSpPr>
          <p:cNvPr id="4" name="Text Placeholder 3"/>
          <p:cNvSpPr>
            <a:spLocks noGrp="1"/>
          </p:cNvSpPr>
          <p:nvPr>
            <p:ph type="body" sz="quarter" idx="13"/>
          </p:nvPr>
        </p:nvSpPr>
        <p:spPr/>
        <p:txBody>
          <a:bodyPr/>
          <a:lstStyle/>
          <a:p>
            <a:r>
              <a:rPr lang="en-US" dirty="0"/>
              <a:t>Moustafa Morssy</a:t>
            </a:r>
            <a:br>
              <a:rPr lang="en-US" dirty="0"/>
            </a:br>
            <a:r>
              <a:rPr lang="en-US" dirty="0"/>
              <a:t>Principle Technical Support Engineer</a:t>
            </a:r>
            <a:br>
              <a:rPr lang="en-US" dirty="0"/>
            </a:br>
            <a:r>
              <a:rPr lang="en-US" dirty="0"/>
              <a:t>Oracle Global Customer Support</a:t>
            </a:r>
            <a:br>
              <a:rPr lang="en-US" dirty="0"/>
            </a:br>
            <a:r>
              <a:rPr lang="en-US" dirty="0"/>
              <a:t>October 3, 2017</a:t>
            </a:r>
          </a:p>
        </p:txBody>
      </p:sp>
      <p:sp>
        <p:nvSpPr>
          <p:cNvPr id="5" name="Footer Placeholder 4"/>
          <p:cNvSpPr>
            <a:spLocks noGrp="1"/>
          </p:cNvSpPr>
          <p:nvPr>
            <p:ph type="ftr" sz="quarter" idx="15"/>
          </p:nvPr>
        </p:nvSpPr>
        <p:spPr/>
        <p:txBody>
          <a:bodyPr/>
          <a:lstStyle/>
          <a:p>
            <a:r>
              <a:rPr lang="en-US"/>
              <a:t>Confidential – Oracle Internal/Restricted/Highly Restricted</a:t>
            </a:r>
            <a:endParaRPr lang="en-US" dirty="0"/>
          </a:p>
        </p:txBody>
      </p:sp>
    </p:spTree>
    <p:extLst>
      <p:ext uri="{BB962C8B-B14F-4D97-AF65-F5344CB8AC3E}">
        <p14:creationId xmlns:p14="http://schemas.microsoft.com/office/powerpoint/2010/main" val="8269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dirty="0"/>
          </a:p>
        </p:txBody>
      </p:sp>
      <p:cxnSp>
        <p:nvCxnSpPr>
          <p:cNvPr id="7" name="Straight Arrow Connector 6"/>
          <p:cNvCxnSpPr/>
          <p:nvPr/>
        </p:nvCxnSpPr>
        <p:spPr>
          <a:xfrm flipV="1">
            <a:off x="570746" y="1508176"/>
            <a:ext cx="8668256" cy="268"/>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bwMode="gray">
          <a:xfrm>
            <a:off x="9250877" y="1227126"/>
            <a:ext cx="2406795" cy="577931"/>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lnSpc>
                <a:spcPct val="90000"/>
              </a:lnSpc>
              <a:buNone/>
            </a:pPr>
            <a:r>
              <a:rPr lang="en-US" sz="1400" dirty="0">
                <a:ln w="0"/>
                <a:solidFill>
                  <a:schemeClr val="bg2">
                    <a:lumMod val="10000"/>
                  </a:schemeClr>
                </a:solidFill>
                <a:effectLst>
                  <a:outerShdw blurRad="38100" dist="25400" dir="5400000" algn="ctr" rotWithShape="0">
                    <a:srgbClr val="6E747A">
                      <a:alpha val="43000"/>
                    </a:srgbClr>
                  </a:outerShdw>
                </a:effectLst>
              </a:rPr>
              <a:t>Still Unable to login? See ‘Causes of user Login Failure’ Part2</a:t>
            </a:r>
          </a:p>
        </p:txBody>
      </p:sp>
      <p:cxnSp>
        <p:nvCxnSpPr>
          <p:cNvPr id="11" name="Straight Arrow Connector 10"/>
          <p:cNvCxnSpPr/>
          <p:nvPr/>
        </p:nvCxnSpPr>
        <p:spPr>
          <a:xfrm flipV="1">
            <a:off x="3455715" y="1516091"/>
            <a:ext cx="2092046" cy="4148444"/>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028206" y="1500529"/>
            <a:ext cx="2068292" cy="4197657"/>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88551" y="1791205"/>
            <a:ext cx="4648468" cy="508664"/>
            <a:chOff x="683551" y="3477491"/>
            <a:chExt cx="4648468" cy="508664"/>
          </a:xfrm>
        </p:grpSpPr>
        <p:cxnSp>
          <p:nvCxnSpPr>
            <p:cNvPr id="14" name="Straight Arrow Connector 13"/>
            <p:cNvCxnSpPr/>
            <p:nvPr/>
          </p:nvCxnSpPr>
          <p:spPr>
            <a:xfrm>
              <a:off x="3477484" y="3774366"/>
              <a:ext cx="1854535" cy="1982"/>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683551" y="3477491"/>
              <a:ext cx="2793937" cy="50866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account used for LDAP connection has sufficient privileges</a:t>
              </a:r>
            </a:p>
          </p:txBody>
        </p:sp>
      </p:grpSp>
      <p:sp>
        <p:nvSpPr>
          <p:cNvPr id="16" name="Rectangle 15"/>
          <p:cNvSpPr/>
          <p:nvPr/>
        </p:nvSpPr>
        <p:spPr bwMode="gray">
          <a:xfrm>
            <a:off x="531811" y="5593273"/>
            <a:ext cx="4242069"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solidFill>
                  <a:schemeClr val="bg1"/>
                </a:solidFill>
              </a:rPr>
              <a:t>             </a:t>
            </a:r>
            <a:r>
              <a:rPr lang="en-US" dirty="0">
                <a:ln w="0"/>
                <a:solidFill>
                  <a:schemeClr val="accent1"/>
                </a:solidFill>
                <a:effectLst>
                  <a:outerShdw blurRad="38100" dist="25400" dir="5400000" algn="ctr" rotWithShape="0">
                    <a:srgbClr val="6E747A">
                      <a:alpha val="43000"/>
                    </a:srgbClr>
                  </a:outerShdw>
                </a:effectLst>
              </a:rPr>
              <a:t>Authenticator Misconfigured </a:t>
            </a:r>
          </a:p>
          <a:p>
            <a:pPr>
              <a:lnSpc>
                <a:spcPct val="90000"/>
              </a:lnSpc>
            </a:pPr>
            <a:r>
              <a:rPr lang="en-US" dirty="0">
                <a:ln w="0"/>
                <a:solidFill>
                  <a:schemeClr val="accent1"/>
                </a:solidFill>
                <a:effectLst>
                  <a:outerShdw blurRad="38100" dist="25400" dir="5400000" algn="ctr" rotWithShape="0">
                    <a:srgbClr val="6E747A">
                      <a:alpha val="43000"/>
                    </a:srgbClr>
                  </a:outerShdw>
                </a:effectLst>
              </a:rPr>
              <a:t>                    (Second-</a:t>
            </a:r>
            <a:r>
              <a:rPr lang="en-US" dirty="0" err="1">
                <a:ln w="0"/>
                <a:solidFill>
                  <a:schemeClr val="accent1"/>
                </a:solidFill>
                <a:effectLst>
                  <a:outerShdw blurRad="38100" dist="25400" dir="5400000" algn="ctr" rotWithShape="0">
                    <a:srgbClr val="6E747A">
                      <a:alpha val="43000"/>
                    </a:srgbClr>
                  </a:outerShdw>
                </a:effectLst>
              </a:rPr>
              <a:t>evel</a:t>
            </a:r>
            <a:r>
              <a:rPr lang="en-US" dirty="0">
                <a:ln w="0"/>
                <a:solidFill>
                  <a:schemeClr val="accent1"/>
                </a:solidFill>
                <a:effectLst>
                  <a:outerShdw blurRad="38100" dist="25400" dir="5400000" algn="ctr" rotWithShape="0">
                    <a:srgbClr val="6E747A">
                      <a:alpha val="43000"/>
                    </a:srgbClr>
                  </a:outerShdw>
                </a:effectLst>
              </a:rPr>
              <a:t> issues)</a:t>
            </a:r>
            <a:endParaRPr lang="en-US" dirty="0">
              <a:solidFill>
                <a:schemeClr val="bg1"/>
              </a:solidFill>
            </a:endParaRPr>
          </a:p>
        </p:txBody>
      </p:sp>
      <p:sp>
        <p:nvSpPr>
          <p:cNvPr id="17" name="Rectangle 16"/>
          <p:cNvSpPr/>
          <p:nvPr/>
        </p:nvSpPr>
        <p:spPr bwMode="gray">
          <a:xfrm>
            <a:off x="6210795" y="5591296"/>
            <a:ext cx="2873828"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solidFill>
                  <a:schemeClr val="bg1"/>
                </a:solidFill>
              </a:rPr>
              <a:t>    </a:t>
            </a:r>
            <a:r>
              <a:rPr lang="en-US" dirty="0">
                <a:ln w="0"/>
                <a:solidFill>
                  <a:schemeClr val="accent1"/>
                </a:solidFill>
                <a:effectLst>
                  <a:outerShdw blurRad="38100" dist="25400" dir="5400000" algn="ctr" rotWithShape="0">
                    <a:srgbClr val="6E747A">
                      <a:alpha val="43000"/>
                    </a:srgbClr>
                  </a:outerShdw>
                </a:effectLst>
              </a:rPr>
              <a:t>Communication failure</a:t>
            </a:r>
            <a:endParaRPr lang="en-US" dirty="0">
              <a:solidFill>
                <a:schemeClr val="bg1"/>
              </a:solidFill>
            </a:endParaRPr>
          </a:p>
        </p:txBody>
      </p:sp>
      <p:grpSp>
        <p:nvGrpSpPr>
          <p:cNvPr id="19" name="Group 18"/>
          <p:cNvGrpSpPr/>
          <p:nvPr/>
        </p:nvGrpSpPr>
        <p:grpSpPr>
          <a:xfrm>
            <a:off x="586579" y="2454247"/>
            <a:ext cx="4329805" cy="465143"/>
            <a:chOff x="683551" y="3477491"/>
            <a:chExt cx="4329805" cy="465143"/>
          </a:xfrm>
        </p:grpSpPr>
        <p:cxnSp>
          <p:nvCxnSpPr>
            <p:cNvPr id="20" name="Straight Arrow Connector 19"/>
            <p:cNvCxnSpPr>
              <a:stCxn id="21" idx="3"/>
            </p:cNvCxnSpPr>
            <p:nvPr/>
          </p:nvCxnSpPr>
          <p:spPr>
            <a:xfrm>
              <a:off x="3477488" y="3710063"/>
              <a:ext cx="1535868" cy="14829"/>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683551" y="3477491"/>
              <a:ext cx="2793937" cy="46514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users and group Base DNs are correct</a:t>
              </a:r>
            </a:p>
          </p:txBody>
        </p:sp>
      </p:grpSp>
      <p:grpSp>
        <p:nvGrpSpPr>
          <p:cNvPr id="28" name="Group 27"/>
          <p:cNvGrpSpPr/>
          <p:nvPr/>
        </p:nvGrpSpPr>
        <p:grpSpPr>
          <a:xfrm>
            <a:off x="579311" y="3129164"/>
            <a:ext cx="4046413" cy="507677"/>
            <a:chOff x="683551" y="3477491"/>
            <a:chExt cx="4046413" cy="507677"/>
          </a:xfrm>
        </p:grpSpPr>
        <p:cxnSp>
          <p:nvCxnSpPr>
            <p:cNvPr id="29" name="Straight Arrow Connector 28"/>
            <p:cNvCxnSpPr>
              <a:stCxn id="30" idx="3"/>
            </p:cNvCxnSpPr>
            <p:nvPr/>
          </p:nvCxnSpPr>
          <p:spPr>
            <a:xfrm flipV="1">
              <a:off x="3477488" y="3731329"/>
              <a:ext cx="1252476" cy="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gray">
            <a:xfrm>
              <a:off x="683551" y="3477491"/>
              <a:ext cx="2793937" cy="507677"/>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‘From Name Filter’ queries are correct</a:t>
              </a:r>
            </a:p>
          </p:txBody>
        </p:sp>
      </p:grpSp>
      <p:sp>
        <p:nvSpPr>
          <p:cNvPr id="34" name="Rectangle 33"/>
          <p:cNvSpPr/>
          <p:nvPr/>
        </p:nvSpPr>
        <p:spPr bwMode="gray">
          <a:xfrm>
            <a:off x="570746" y="3827825"/>
            <a:ext cx="2793937" cy="48393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the attributes specified match what is in your LDAP Store</a:t>
            </a:r>
          </a:p>
        </p:txBody>
      </p:sp>
      <p:sp>
        <p:nvSpPr>
          <p:cNvPr id="35" name="Rectangle 34"/>
          <p:cNvSpPr/>
          <p:nvPr/>
        </p:nvSpPr>
        <p:spPr bwMode="gray">
          <a:xfrm>
            <a:off x="594498" y="4469100"/>
            <a:ext cx="2793937" cy="389881"/>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Admin user is correctly moved to LDAP</a:t>
            </a:r>
          </a:p>
        </p:txBody>
      </p:sp>
      <p:sp>
        <p:nvSpPr>
          <p:cNvPr id="38" name="Rectangle 37"/>
          <p:cNvSpPr/>
          <p:nvPr/>
        </p:nvSpPr>
        <p:spPr bwMode="gray">
          <a:xfrm>
            <a:off x="584603" y="4957965"/>
            <a:ext cx="2793937" cy="4839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has been re-started after any </a:t>
            </a:r>
            <a:r>
              <a:rPr lang="en-US" sz="1400" dirty="0" err="1">
                <a:ln w="0"/>
                <a:solidFill>
                  <a:schemeClr val="bg2">
                    <a:lumMod val="10000"/>
                  </a:schemeClr>
                </a:solidFill>
                <a:effectLst>
                  <a:outerShdw blurRad="38100" dist="25400" dir="5400000" algn="ctr" rotWithShape="0">
                    <a:srgbClr val="6E747A">
                      <a:alpha val="43000"/>
                    </a:srgbClr>
                  </a:outerShdw>
                </a:effectLst>
              </a:rPr>
              <a:t>config</a:t>
            </a:r>
            <a:r>
              <a:rPr lang="en-US" sz="1400" dirty="0">
                <a:ln w="0"/>
                <a:solidFill>
                  <a:schemeClr val="bg2">
                    <a:lumMod val="10000"/>
                  </a:schemeClr>
                </a:solidFill>
                <a:effectLst>
                  <a:outerShdw blurRad="38100" dist="25400" dir="5400000" algn="ctr" rotWithShape="0">
                    <a:srgbClr val="6E747A">
                      <a:alpha val="43000"/>
                    </a:srgbClr>
                  </a:outerShdw>
                </a:effectLst>
              </a:rPr>
              <a:t> changes</a:t>
            </a:r>
          </a:p>
        </p:txBody>
      </p:sp>
      <p:cxnSp>
        <p:nvCxnSpPr>
          <p:cNvPr id="46" name="Straight Arrow Connector 45"/>
          <p:cNvCxnSpPr>
            <a:stCxn id="34" idx="3"/>
          </p:cNvCxnSpPr>
          <p:nvPr/>
        </p:nvCxnSpPr>
        <p:spPr>
          <a:xfrm flipV="1">
            <a:off x="3364683" y="4063369"/>
            <a:ext cx="945068" cy="6423"/>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5" idx="3"/>
          </p:cNvCxnSpPr>
          <p:nvPr/>
        </p:nvCxnSpPr>
        <p:spPr>
          <a:xfrm flipV="1">
            <a:off x="3388435" y="4664040"/>
            <a:ext cx="611051" cy="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8" idx="3"/>
          </p:cNvCxnSpPr>
          <p:nvPr/>
        </p:nvCxnSpPr>
        <p:spPr>
          <a:xfrm>
            <a:off x="3378540" y="5199923"/>
            <a:ext cx="315420" cy="0"/>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gray">
          <a:xfrm>
            <a:off x="5237019" y="2875826"/>
            <a:ext cx="2602677" cy="48393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all JEE application are running</a:t>
            </a:r>
          </a:p>
        </p:txBody>
      </p:sp>
      <p:sp>
        <p:nvSpPr>
          <p:cNvPr id="57" name="Rectangle 56"/>
          <p:cNvSpPr/>
          <p:nvPr/>
        </p:nvSpPr>
        <p:spPr bwMode="gray">
          <a:xfrm>
            <a:off x="5058888" y="3528965"/>
            <a:ext cx="2543304" cy="48393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all Oracle BI System Processes are Running</a:t>
            </a:r>
          </a:p>
        </p:txBody>
      </p:sp>
      <p:sp>
        <p:nvSpPr>
          <p:cNvPr id="58" name="Rectangle 57"/>
          <p:cNvSpPr/>
          <p:nvPr/>
        </p:nvSpPr>
        <p:spPr bwMode="gray">
          <a:xfrm>
            <a:off x="4816897" y="4182105"/>
            <a:ext cx="2547788" cy="48393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identity store is available </a:t>
            </a:r>
          </a:p>
        </p:txBody>
      </p:sp>
      <p:cxnSp>
        <p:nvCxnSpPr>
          <p:cNvPr id="60" name="Straight Arrow Connector 59"/>
          <p:cNvCxnSpPr/>
          <p:nvPr/>
        </p:nvCxnSpPr>
        <p:spPr>
          <a:xfrm>
            <a:off x="7863446" y="3129668"/>
            <a:ext cx="449281" cy="1137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588335" y="3757081"/>
            <a:ext cx="449281" cy="1137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350830" y="4424071"/>
            <a:ext cx="331520" cy="0"/>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01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7" name="Footer Placeholder 6"/>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11</a:t>
            </a:fld>
            <a:endParaRPr lang="en-US" dirty="0"/>
          </a:p>
        </p:txBody>
      </p:sp>
      <p:sp>
        <p:nvSpPr>
          <p:cNvPr id="9" name="Rectangle 8"/>
          <p:cNvSpPr/>
          <p:nvPr/>
        </p:nvSpPr>
        <p:spPr bwMode="gray">
          <a:xfrm>
            <a:off x="1009408" y="1341907"/>
            <a:ext cx="3835725"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ln w="0"/>
                <a:solidFill>
                  <a:schemeClr val="accent1"/>
                </a:solidFill>
                <a:effectLst>
                  <a:outerShdw blurRad="38100" dist="25400" dir="5400000" algn="ctr" rotWithShape="0">
                    <a:srgbClr val="6E747A">
                      <a:alpha val="43000"/>
                    </a:srgbClr>
                  </a:outerShdw>
                </a:effectLst>
              </a:rPr>
              <a:t>Oracle Web Services Manager Errors</a:t>
            </a:r>
            <a:endParaRPr lang="en-US" dirty="0">
              <a:solidFill>
                <a:schemeClr val="bg1"/>
              </a:solidFill>
            </a:endParaRPr>
          </a:p>
        </p:txBody>
      </p:sp>
      <p:cxnSp>
        <p:nvCxnSpPr>
          <p:cNvPr id="10" name="Straight Arrow Connector 9"/>
          <p:cNvCxnSpPr/>
          <p:nvPr/>
        </p:nvCxnSpPr>
        <p:spPr>
          <a:xfrm>
            <a:off x="3384468" y="1805045"/>
            <a:ext cx="1460666" cy="153192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26" idx="1"/>
          </p:cNvCxnSpPr>
          <p:nvPr/>
        </p:nvCxnSpPr>
        <p:spPr>
          <a:xfrm flipV="1">
            <a:off x="641268" y="3321137"/>
            <a:ext cx="8609609" cy="6333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510644" y="1983180"/>
            <a:ext cx="2790696"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the database connects to the MDS-OWSM schema created on install</a:t>
            </a:r>
          </a:p>
        </p:txBody>
      </p:sp>
      <p:sp>
        <p:nvSpPr>
          <p:cNvPr id="18" name="Rectangle 17"/>
          <p:cNvSpPr/>
          <p:nvPr/>
        </p:nvSpPr>
        <p:spPr bwMode="gray">
          <a:xfrm>
            <a:off x="508663" y="2681846"/>
            <a:ext cx="2790696" cy="59376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the </a:t>
            </a:r>
            <a:r>
              <a:rPr lang="en-US" sz="1400" dirty="0" err="1">
                <a:ln w="0"/>
                <a:solidFill>
                  <a:schemeClr val="bg2">
                    <a:lumMod val="10000"/>
                  </a:schemeClr>
                </a:solidFill>
                <a:effectLst>
                  <a:outerShdw blurRad="38100" dist="25400" dir="5400000" algn="ctr" rotWithShape="0">
                    <a:srgbClr val="6E747A">
                      <a:alpha val="43000"/>
                    </a:srgbClr>
                  </a:outerShdw>
                </a:effectLst>
              </a:rPr>
              <a:t>OracleSystemUser</a:t>
            </a:r>
            <a:r>
              <a:rPr lang="en-US" sz="1400" dirty="0">
                <a:ln w="0"/>
                <a:solidFill>
                  <a:schemeClr val="bg2">
                    <a:lumMod val="10000"/>
                  </a:schemeClr>
                </a:solidFill>
                <a:effectLst>
                  <a:outerShdw blurRad="38100" dist="25400" dir="5400000" algn="ctr" rotWithShape="0">
                    <a:srgbClr val="6E747A">
                      <a:alpha val="43000"/>
                    </a:srgbClr>
                  </a:outerShdw>
                </a:effectLst>
              </a:rPr>
              <a:t> account that OWSM uses to access it’s resources is working</a:t>
            </a:r>
          </a:p>
        </p:txBody>
      </p:sp>
      <p:cxnSp>
        <p:nvCxnSpPr>
          <p:cNvPr id="20" name="Straight Arrow Connector 19"/>
          <p:cNvCxnSpPr>
            <a:stCxn id="15" idx="3"/>
          </p:cNvCxnSpPr>
          <p:nvPr/>
        </p:nvCxnSpPr>
        <p:spPr>
          <a:xfrm flipV="1">
            <a:off x="3301340" y="2280062"/>
            <a:ext cx="534390" cy="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p:cNvCxnSpPr>
          <p:nvPr/>
        </p:nvCxnSpPr>
        <p:spPr>
          <a:xfrm>
            <a:off x="3299359" y="2978729"/>
            <a:ext cx="1201392" cy="1977"/>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8"/>
          <p:cNvSpPr>
            <a:spLocks noGrp="1"/>
          </p:cNvSpPr>
          <p:nvPr>
            <p:ph idx="1"/>
          </p:nvPr>
        </p:nvSpPr>
        <p:spPr bwMode="gray">
          <a:xfrm>
            <a:off x="9250877" y="3032171"/>
            <a:ext cx="2406795" cy="577931"/>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lnSpc>
                <a:spcPct val="90000"/>
              </a:lnSpc>
              <a:buNone/>
            </a:pPr>
            <a:r>
              <a:rPr lang="en-US" sz="1400" dirty="0">
                <a:ln w="0"/>
                <a:solidFill>
                  <a:schemeClr val="bg2">
                    <a:lumMod val="10000"/>
                  </a:schemeClr>
                </a:solidFill>
                <a:effectLst>
                  <a:outerShdw blurRad="38100" dist="25400" dir="5400000" algn="ctr" rotWithShape="0">
                    <a:srgbClr val="6E747A">
                      <a:alpha val="43000"/>
                    </a:srgbClr>
                  </a:outerShdw>
                </a:effectLst>
              </a:rPr>
              <a:t>Still Unable to login? Contact Oracle Support</a:t>
            </a:r>
          </a:p>
        </p:txBody>
      </p:sp>
      <p:cxnSp>
        <p:nvCxnSpPr>
          <p:cNvPr id="29" name="Straight Arrow Connector 28"/>
          <p:cNvCxnSpPr/>
          <p:nvPr/>
        </p:nvCxnSpPr>
        <p:spPr>
          <a:xfrm flipV="1">
            <a:off x="7279574" y="3336966"/>
            <a:ext cx="1816925" cy="296883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gray">
          <a:xfrm>
            <a:off x="508667" y="3501250"/>
            <a:ext cx="5393372" cy="47302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in Oracle BI 11.1.1.3 the authentication provider is the first control flag in the list of providers</a:t>
            </a:r>
          </a:p>
        </p:txBody>
      </p:sp>
      <p:sp>
        <p:nvSpPr>
          <p:cNvPr id="31" name="Rectangle 30"/>
          <p:cNvSpPr/>
          <p:nvPr/>
        </p:nvSpPr>
        <p:spPr bwMode="gray">
          <a:xfrm>
            <a:off x="506684" y="4057413"/>
            <a:ext cx="5395351" cy="4502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in Oracle BI 11.1.1.5(or higher) Virtualization is set to true and control flag are set in Oracle BI 11.1.1.3(see note above)</a:t>
            </a:r>
          </a:p>
        </p:txBody>
      </p:sp>
      <p:sp>
        <p:nvSpPr>
          <p:cNvPr id="33" name="Rectangle 32"/>
          <p:cNvSpPr/>
          <p:nvPr/>
        </p:nvSpPr>
        <p:spPr bwMode="gray">
          <a:xfrm>
            <a:off x="504706" y="4589822"/>
            <a:ext cx="5395351" cy="4502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in Oracle BI 11.1.1.5 and later if virtualize is set to true and the underlying identity Store requires SSL, check </a:t>
            </a:r>
            <a:r>
              <a:rPr lang="en-US" sz="1400" dirty="0" err="1">
                <a:ln w="0"/>
                <a:solidFill>
                  <a:schemeClr val="bg2">
                    <a:lumMod val="10000"/>
                  </a:schemeClr>
                </a:solidFill>
                <a:effectLst>
                  <a:outerShdw blurRad="38100" dist="25400" dir="5400000" algn="ctr" rotWithShape="0">
                    <a:srgbClr val="6E747A">
                      <a:alpha val="43000"/>
                    </a:srgbClr>
                  </a:outerShdw>
                </a:effectLst>
              </a:rPr>
              <a:t>libOVD</a:t>
            </a:r>
            <a:r>
              <a:rPr lang="en-US" sz="1400" dirty="0">
                <a:ln w="0"/>
                <a:solidFill>
                  <a:schemeClr val="bg2">
                    <a:lumMod val="10000"/>
                  </a:schemeClr>
                </a:solidFill>
                <a:effectLst>
                  <a:outerShdw blurRad="38100" dist="25400" dir="5400000" algn="ctr" rotWithShape="0">
                    <a:srgbClr val="6E747A">
                      <a:alpha val="43000"/>
                    </a:srgbClr>
                  </a:outerShdw>
                </a:effectLst>
              </a:rPr>
              <a:t> is Configured</a:t>
            </a:r>
          </a:p>
        </p:txBody>
      </p:sp>
      <p:sp>
        <p:nvSpPr>
          <p:cNvPr id="34" name="Rectangle 33"/>
          <p:cNvSpPr/>
          <p:nvPr/>
        </p:nvSpPr>
        <p:spPr bwMode="gray">
          <a:xfrm>
            <a:off x="504714" y="5112337"/>
            <a:ext cx="5395351" cy="4502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attribute specified for user name is set to something other than the default for the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authenticator </a:t>
            </a:r>
          </a:p>
        </p:txBody>
      </p:sp>
      <p:sp>
        <p:nvSpPr>
          <p:cNvPr id="35" name="Rectangle 34"/>
          <p:cNvSpPr/>
          <p:nvPr/>
        </p:nvSpPr>
        <p:spPr bwMode="gray">
          <a:xfrm>
            <a:off x="526489" y="5644746"/>
            <a:ext cx="5395351" cy="4502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Server is restarted after any configuration changes</a:t>
            </a:r>
          </a:p>
        </p:txBody>
      </p:sp>
      <p:sp>
        <p:nvSpPr>
          <p:cNvPr id="36" name="Rectangle 35"/>
          <p:cNvSpPr/>
          <p:nvPr/>
        </p:nvSpPr>
        <p:spPr bwMode="gray">
          <a:xfrm>
            <a:off x="3949977" y="6081299"/>
            <a:ext cx="5146522"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ln w="0"/>
                <a:solidFill>
                  <a:schemeClr val="accent1"/>
                </a:solidFill>
                <a:effectLst>
                  <a:outerShdw blurRad="38100" dist="25400" dir="5400000" algn="ctr" rotWithShape="0">
                    <a:srgbClr val="6E747A">
                      <a:alpha val="43000"/>
                    </a:srgbClr>
                  </a:outerShdw>
                </a:effectLst>
              </a:rPr>
              <a:t>Identity Store Provider OPSS Misconfigured</a:t>
            </a:r>
            <a:endParaRPr lang="en-US" dirty="0">
              <a:solidFill>
                <a:schemeClr val="bg1"/>
              </a:solidFill>
            </a:endParaRPr>
          </a:p>
        </p:txBody>
      </p:sp>
      <p:cxnSp>
        <p:nvCxnSpPr>
          <p:cNvPr id="40" name="Straight Arrow Connector 39"/>
          <p:cNvCxnSpPr>
            <a:stCxn id="30" idx="3"/>
          </p:cNvCxnSpPr>
          <p:nvPr/>
        </p:nvCxnSpPr>
        <p:spPr>
          <a:xfrm flipV="1">
            <a:off x="5902039" y="3732551"/>
            <a:ext cx="2927168" cy="5213"/>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 idx="3"/>
          </p:cNvCxnSpPr>
          <p:nvPr/>
        </p:nvCxnSpPr>
        <p:spPr>
          <a:xfrm flipV="1">
            <a:off x="5902035" y="4272198"/>
            <a:ext cx="2659428" cy="10350"/>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3"/>
          </p:cNvCxnSpPr>
          <p:nvPr/>
        </p:nvCxnSpPr>
        <p:spPr>
          <a:xfrm flipV="1">
            <a:off x="5900057" y="4796852"/>
            <a:ext cx="2299563" cy="1810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3"/>
          </p:cNvCxnSpPr>
          <p:nvPr/>
        </p:nvCxnSpPr>
        <p:spPr>
          <a:xfrm flipV="1">
            <a:off x="5900065" y="5336498"/>
            <a:ext cx="1924801" cy="974"/>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5" idx="3"/>
          </p:cNvCxnSpPr>
          <p:nvPr/>
        </p:nvCxnSpPr>
        <p:spPr>
          <a:xfrm>
            <a:off x="5921840" y="5869881"/>
            <a:ext cx="1648193" cy="6263"/>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gray">
          <a:xfrm>
            <a:off x="8386260" y="5196716"/>
            <a:ext cx="3598789" cy="69240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that If </a:t>
            </a:r>
            <a:r>
              <a:rPr lang="en-US" sz="1400" dirty="0" err="1">
                <a:ln w="0"/>
                <a:solidFill>
                  <a:schemeClr val="bg2">
                    <a:lumMod val="10000"/>
                  </a:schemeClr>
                </a:solidFill>
                <a:effectLst>
                  <a:outerShdw blurRad="38100" dist="25400" dir="5400000" algn="ctr" rotWithShape="0">
                    <a:srgbClr val="6E747A">
                      <a:alpha val="43000"/>
                    </a:srgbClr>
                  </a:outerShdw>
                </a:effectLst>
              </a:rPr>
              <a:t>SQl</a:t>
            </a:r>
            <a:r>
              <a:rPr lang="en-US" sz="1400" dirty="0">
                <a:ln w="0"/>
                <a:solidFill>
                  <a:schemeClr val="bg2">
                    <a:lumMod val="10000"/>
                  </a:schemeClr>
                </a:solidFill>
                <a:effectLst>
                  <a:outerShdw blurRad="38100" dist="25400" dir="5400000" algn="ctr" rotWithShape="0">
                    <a:srgbClr val="6E747A">
                      <a:alpha val="43000"/>
                    </a:srgbClr>
                  </a:outerShdw>
                </a:effectLst>
              </a:rPr>
              <a:t> Authenticator Or </a:t>
            </a:r>
            <a:r>
              <a:rPr lang="en-US" sz="1400" dirty="0" err="1">
                <a:ln w="0"/>
                <a:solidFill>
                  <a:schemeClr val="bg2">
                    <a:lumMod val="10000"/>
                  </a:schemeClr>
                </a:solidFill>
                <a:effectLst>
                  <a:outerShdw blurRad="38100" dist="25400" dir="5400000" algn="ctr" rotWithShape="0">
                    <a:srgbClr val="6E747A">
                      <a:alpha val="43000"/>
                    </a:srgbClr>
                  </a:outerShdw>
                </a:effectLst>
              </a:rPr>
              <a:t>BISQLGroup</a:t>
            </a:r>
            <a:r>
              <a:rPr lang="en-US" sz="1400" dirty="0">
                <a:ln w="0"/>
                <a:solidFill>
                  <a:schemeClr val="bg2">
                    <a:lumMod val="10000"/>
                  </a:schemeClr>
                </a:solidFill>
                <a:effectLst>
                  <a:outerShdw blurRad="38100" dist="25400" dir="5400000" algn="ctr" rotWithShape="0">
                    <a:srgbClr val="6E747A">
                      <a:alpha val="43000"/>
                    </a:srgbClr>
                  </a:outerShdw>
                </a:effectLst>
              </a:rPr>
              <a:t> Provider Adapters configured correctly</a:t>
            </a:r>
          </a:p>
        </p:txBody>
      </p:sp>
      <p:cxnSp>
        <p:nvCxnSpPr>
          <p:cNvPr id="52" name="Straight Arrow Connector 51"/>
          <p:cNvCxnSpPr>
            <a:stCxn id="50" idx="1"/>
          </p:cNvCxnSpPr>
          <p:nvPr/>
        </p:nvCxnSpPr>
        <p:spPr>
          <a:xfrm flipH="1">
            <a:off x="7718097" y="5575615"/>
            <a:ext cx="699981" cy="8222"/>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Agenda with Highlight</a:t>
            </a:r>
            <a:endParaRPr lang="en-US" dirty="0"/>
          </a:p>
        </p:txBody>
      </p:sp>
      <p:sp>
        <p:nvSpPr>
          <p:cNvPr id="3" name="Content Placeholder 2"/>
          <p:cNvSpPr>
            <a:spLocks noGrp="1"/>
          </p:cNvSpPr>
          <p:nvPr>
            <p:ph idx="13"/>
          </p:nvPr>
        </p:nvSpPr>
        <p:spPr/>
        <p:txBody>
          <a:bodyPr/>
          <a:lstStyle/>
          <a:p>
            <a:r>
              <a:rPr lang="en-US" dirty="0">
                <a:solidFill>
                  <a:schemeClr val="tx1">
                    <a:lumMod val="40000"/>
                    <a:lumOff val="60000"/>
                  </a:schemeClr>
                </a:solidFill>
              </a:rPr>
              <a:t>Login Problems</a:t>
            </a:r>
          </a:p>
          <a:p>
            <a:r>
              <a:rPr lang="en-US" dirty="0"/>
              <a:t>Troubleshooting Stuck Threads or Hangs</a:t>
            </a:r>
          </a:p>
          <a:p>
            <a:r>
              <a:rPr lang="en-US" dirty="0">
                <a:solidFill>
                  <a:schemeClr val="tx1">
                    <a:lumMod val="40000"/>
                    <a:lumOff val="60000"/>
                  </a:schemeClr>
                </a:solidFill>
              </a:rPr>
              <a:t>OBIEE Component Crash</a:t>
            </a:r>
          </a:p>
          <a:p>
            <a:endParaRPr lang="en-US" dirty="0">
              <a:solidFill>
                <a:schemeClr val="tx1">
                  <a:lumMod val="40000"/>
                  <a:lumOff val="60000"/>
                </a:schemeClr>
              </a:solidFill>
            </a:endParaRPr>
          </a:p>
          <a:p>
            <a:endParaRPr lang="en-US" dirty="0"/>
          </a:p>
          <a:p>
            <a:endParaRPr lang="en-US" dirty="0">
              <a:solidFill>
                <a:schemeClr val="tx1">
                  <a:lumMod val="40000"/>
                  <a:lumOff val="60000"/>
                </a:schemeClr>
              </a:solidFill>
            </a:endParaRPr>
          </a:p>
          <a:p>
            <a:endParaRPr lang="en-US" dirty="0">
              <a:solidFill>
                <a:schemeClr val="tx1">
                  <a:lumMod val="40000"/>
                  <a:lumOff val="60000"/>
                </a:schemeClr>
              </a:solidFill>
            </a:endParaRP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12</a:t>
            </a:fld>
            <a:endParaRPr lang="en-US" dirty="0"/>
          </a:p>
        </p:txBody>
      </p:sp>
    </p:spTree>
    <p:extLst>
      <p:ext uri="{BB962C8B-B14F-4D97-AF65-F5344CB8AC3E}">
        <p14:creationId xmlns:p14="http://schemas.microsoft.com/office/powerpoint/2010/main" val="80746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Stuck Threads or Hangs</a:t>
            </a:r>
          </a:p>
        </p:txBody>
      </p:sp>
      <p:sp>
        <p:nvSpPr>
          <p:cNvPr id="3" name="Content Placeholder 2"/>
          <p:cNvSpPr>
            <a:spLocks noGrp="1"/>
          </p:cNvSpPr>
          <p:nvPr>
            <p:ph idx="1"/>
          </p:nvPr>
        </p:nvSpPr>
        <p:spPr/>
        <p:txBody>
          <a:bodyPr>
            <a:noAutofit/>
          </a:bodyPr>
          <a:lstStyle/>
          <a:p>
            <a:r>
              <a:rPr lang="en-US" dirty="0"/>
              <a:t>What are stuck threads?</a:t>
            </a:r>
          </a:p>
          <a:p>
            <a:pPr lvl="1"/>
            <a:r>
              <a:rPr lang="en-US" dirty="0"/>
              <a:t>WebLogic Server diagnoses a thread as stuck if it is continually working (not idle) for a set period of time.</a:t>
            </a:r>
          </a:p>
          <a:p>
            <a:pPr lvl="1"/>
            <a:r>
              <a:rPr lang="en-US" dirty="0"/>
              <a:t>WebLogic Server automatically detects when a thread in an execute queue becomes “stuck.”  Because  a  stuck  thread  cannot  complete  its  current  work  or  accept  new work, the server logs a message each time it diagnoses a stuck thread</a:t>
            </a:r>
          </a:p>
          <a:p>
            <a:r>
              <a:rPr lang="en-US" dirty="0"/>
              <a:t>How to check for stuck threads?</a:t>
            </a:r>
          </a:p>
          <a:p>
            <a:r>
              <a:rPr lang="en-US" dirty="0"/>
              <a:t>    </a:t>
            </a:r>
            <a:r>
              <a:rPr lang="en-US" sz="2400" dirty="0"/>
              <a:t>Using the </a:t>
            </a:r>
            <a:r>
              <a:rPr lang="en-US" sz="2400" dirty="0" err="1"/>
              <a:t>Weblogic</a:t>
            </a:r>
            <a:r>
              <a:rPr lang="en-US" sz="2400" dirty="0"/>
              <a:t> Console</a:t>
            </a:r>
          </a:p>
          <a:p>
            <a:r>
              <a:rPr lang="en-US" sz="2400" dirty="0"/>
              <a:t>    Using Log Files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13</a:t>
            </a:fld>
            <a:endParaRPr lang="en-US" dirty="0"/>
          </a:p>
        </p:txBody>
      </p:sp>
    </p:spTree>
    <p:extLst>
      <p:ext uri="{BB962C8B-B14F-4D97-AF65-F5344CB8AC3E}">
        <p14:creationId xmlns:p14="http://schemas.microsoft.com/office/powerpoint/2010/main" val="296300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a:pPr>
            <a:r>
              <a:rPr lang="en-US" dirty="0"/>
              <a:t>Using the </a:t>
            </a:r>
            <a:r>
              <a:rPr lang="en-US" dirty="0" err="1"/>
              <a:t>Weblogic</a:t>
            </a:r>
            <a:r>
              <a:rPr lang="en-US" dirty="0"/>
              <a:t> Console</a:t>
            </a:r>
          </a:p>
        </p:txBody>
      </p:sp>
      <p:sp>
        <p:nvSpPr>
          <p:cNvPr id="3" name="Content Placeholder 2"/>
          <p:cNvSpPr>
            <a:spLocks noGrp="1"/>
          </p:cNvSpPr>
          <p:nvPr>
            <p:ph idx="1"/>
          </p:nvPr>
        </p:nvSpPr>
        <p:spPr/>
        <p:txBody>
          <a:bodyPr>
            <a:noAutofit/>
          </a:bodyPr>
          <a:lstStyle/>
          <a:p>
            <a:r>
              <a:rPr lang="en-US" sz="2400" dirty="0"/>
              <a:t>One method is to use the </a:t>
            </a:r>
            <a:r>
              <a:rPr lang="en-US" sz="2400" dirty="0" err="1"/>
              <a:t>Weblogic</a:t>
            </a:r>
            <a:r>
              <a:rPr lang="en-US" sz="2400" dirty="0"/>
              <a:t> Console, which can be accessed using this url: http://&lt;machine_name&gt;:portNumber/console</a:t>
            </a:r>
          </a:p>
          <a:p>
            <a:r>
              <a:rPr lang="en-US" sz="2400" dirty="0" err="1"/>
              <a:t>portNumber</a:t>
            </a:r>
            <a:r>
              <a:rPr lang="en-US" sz="2400" dirty="0"/>
              <a:t> is the default port. If you </a:t>
            </a:r>
            <a:r>
              <a:rPr lang="en-US" sz="2400" dirty="0" err="1"/>
              <a:t>Weblogic</a:t>
            </a:r>
            <a:r>
              <a:rPr lang="en-US" sz="2400" dirty="0"/>
              <a:t> server is running on a different port please substitute the port number in the </a:t>
            </a:r>
            <a:r>
              <a:rPr lang="en-US" sz="2400" dirty="0" err="1"/>
              <a:t>url</a:t>
            </a:r>
            <a:r>
              <a:rPr lang="en-US" sz="2400" dirty="0"/>
              <a:t> above</a:t>
            </a:r>
          </a:p>
          <a:p>
            <a:r>
              <a:rPr lang="en-US" sz="2400" dirty="0"/>
              <a:t>1. Expand the Servers node in the left pane to display the servers configured in your domain.</a:t>
            </a:r>
          </a:p>
          <a:p>
            <a:r>
              <a:rPr lang="en-US" sz="2400" dirty="0"/>
              <a:t>2. Click the name of your BI Server instance that you want to check for stuck threads.</a:t>
            </a:r>
          </a:p>
          <a:p>
            <a:r>
              <a:rPr lang="en-US" sz="2400" dirty="0"/>
              <a:t>3. Select the Monitoring Tab and then select the Threads tab.</a:t>
            </a:r>
          </a:p>
          <a:p>
            <a:r>
              <a:rPr lang="en-US" sz="2400" dirty="0"/>
              <a:t>It will display tables showing the current thread activity for the server in question:</a:t>
            </a:r>
          </a:p>
          <a:p>
            <a:endParaRPr lang="en-US"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dirty="0"/>
          </a:p>
        </p:txBody>
      </p:sp>
    </p:spTree>
    <p:extLst>
      <p:ext uri="{BB962C8B-B14F-4D97-AF65-F5344CB8AC3E}">
        <p14:creationId xmlns:p14="http://schemas.microsoft.com/office/powerpoint/2010/main" val="209203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56521"/>
            <a:ext cx="11125860" cy="725774"/>
          </a:xfrm>
        </p:spPr>
        <p:txBody>
          <a:bodyPr/>
          <a:lstStyle/>
          <a:p>
            <a:r>
              <a:rPr lang="en-US" dirty="0"/>
              <a:t>Using the </a:t>
            </a:r>
            <a:r>
              <a:rPr lang="en-US" dirty="0" err="1"/>
              <a:t>Weblogic</a:t>
            </a:r>
            <a:r>
              <a:rPr lang="en-US" dirty="0"/>
              <a:t> Console</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1295400"/>
            <a:ext cx="10467871" cy="5019805"/>
          </a:xfrm>
          <a:prstGeom prst="rect">
            <a:avLst/>
          </a:prstGeom>
        </p:spPr>
      </p:pic>
    </p:spTree>
    <p:extLst>
      <p:ext uri="{BB962C8B-B14F-4D97-AF65-F5344CB8AC3E}">
        <p14:creationId xmlns:p14="http://schemas.microsoft.com/office/powerpoint/2010/main" val="276162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99525"/>
            <a:ext cx="11125200" cy="889000"/>
          </a:xfrm>
        </p:spPr>
        <p:txBody>
          <a:bodyPr/>
          <a:lstStyle/>
          <a:p>
            <a:r>
              <a:rPr lang="en-US" dirty="0"/>
              <a:t>2- Using Log Files</a:t>
            </a:r>
          </a:p>
        </p:txBody>
      </p:sp>
      <p:sp>
        <p:nvSpPr>
          <p:cNvPr id="3" name="Content Placeholder 2"/>
          <p:cNvSpPr>
            <a:spLocks noGrp="1"/>
          </p:cNvSpPr>
          <p:nvPr>
            <p:ph idx="1"/>
          </p:nvPr>
        </p:nvSpPr>
        <p:spPr>
          <a:xfrm>
            <a:off x="531151" y="1322126"/>
            <a:ext cx="11126522" cy="4419600"/>
          </a:xfrm>
        </p:spPr>
        <p:txBody>
          <a:bodyPr>
            <a:noAutofit/>
          </a:bodyPr>
          <a:lstStyle/>
          <a:p>
            <a:r>
              <a:rPr lang="en-US" dirty="0"/>
              <a:t>Another method to check for stuck threads is to look for the stuck thread message in the Managed Server log file(s).</a:t>
            </a:r>
          </a:p>
          <a:p>
            <a:pPr lvl="1"/>
            <a:r>
              <a:rPr lang="en-US" dirty="0"/>
              <a:t>List of useful log files and their locations:</a:t>
            </a:r>
          </a:p>
          <a:p>
            <a:pPr lvl="1"/>
            <a:r>
              <a:rPr lang="en-US" dirty="0"/>
              <a:t>Managed server log files: [MW_HOME]\</a:t>
            </a:r>
            <a:r>
              <a:rPr lang="en-US" dirty="0" err="1"/>
              <a:t>user_projects</a:t>
            </a:r>
            <a:r>
              <a:rPr lang="en-US" dirty="0"/>
              <a:t>\domains\</a:t>
            </a:r>
            <a:r>
              <a:rPr lang="en-US" dirty="0" err="1"/>
              <a:t>bifoundation_domain</a:t>
            </a:r>
            <a:r>
              <a:rPr lang="en-US" dirty="0"/>
              <a:t>\servers\bi_server1\logs</a:t>
            </a:r>
          </a:p>
          <a:p>
            <a:pPr lvl="1"/>
            <a:r>
              <a:rPr lang="en-US" dirty="0"/>
              <a:t>$</a:t>
            </a:r>
            <a:r>
              <a:rPr lang="en-US" dirty="0" err="1"/>
              <a:t>Oracle_Home</a:t>
            </a:r>
            <a:r>
              <a:rPr lang="en-US" dirty="0"/>
              <a:t>/</a:t>
            </a:r>
            <a:r>
              <a:rPr lang="en-US" dirty="0" err="1"/>
              <a:t>user_projects</a:t>
            </a:r>
            <a:r>
              <a:rPr lang="en-US" dirty="0"/>
              <a:t>/domains/bi1/servers/bi_server1/logs</a:t>
            </a:r>
          </a:p>
          <a:p>
            <a:pPr lvl="1"/>
            <a:r>
              <a:rPr lang="en-US" dirty="0"/>
              <a:t>BI Server log files: [MW_HOME]\instances\instance1\diagnostics\logs\</a:t>
            </a:r>
            <a:r>
              <a:rPr lang="en-US" dirty="0" err="1"/>
              <a:t>OracleBIServerComponent</a:t>
            </a:r>
            <a:r>
              <a:rPr lang="en-US" dirty="0"/>
              <a:t>\coreapplication_obis1</a:t>
            </a:r>
          </a:p>
          <a:p>
            <a:pPr lvl="1"/>
            <a:r>
              <a:rPr lang="en-US" dirty="0"/>
              <a:t>$ </a:t>
            </a:r>
            <a:r>
              <a:rPr lang="en-US" dirty="0" err="1"/>
              <a:t>Oracle_Home</a:t>
            </a:r>
            <a:r>
              <a:rPr lang="en-US" dirty="0"/>
              <a:t>/</a:t>
            </a:r>
            <a:r>
              <a:rPr lang="en-US" dirty="0" err="1"/>
              <a:t>user_projects</a:t>
            </a:r>
            <a:r>
              <a:rPr lang="en-US" dirty="0"/>
              <a:t>/domains/bi1/servers/obis1/logs</a:t>
            </a:r>
          </a:p>
          <a:p>
            <a:pPr lvl="1"/>
            <a:r>
              <a:rPr lang="en-US" dirty="0"/>
              <a:t>Admin Server log files: [MW_HOME]\</a:t>
            </a:r>
            <a:r>
              <a:rPr lang="en-US" dirty="0" err="1"/>
              <a:t>user_projects</a:t>
            </a:r>
            <a:r>
              <a:rPr lang="en-US" dirty="0"/>
              <a:t>\domains\</a:t>
            </a:r>
            <a:r>
              <a:rPr lang="en-US" dirty="0" err="1"/>
              <a:t>bifoundation_domain</a:t>
            </a:r>
            <a:r>
              <a:rPr lang="en-US" dirty="0"/>
              <a:t>\servers\</a:t>
            </a:r>
            <a:r>
              <a:rPr lang="en-US" dirty="0" err="1"/>
              <a:t>AdminServer</a:t>
            </a:r>
            <a:r>
              <a:rPr lang="en-US" dirty="0"/>
              <a:t>\logs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16</a:t>
            </a:fld>
            <a:endParaRPr lang="en-US" dirty="0"/>
          </a:p>
        </p:txBody>
      </p:sp>
    </p:spTree>
    <p:extLst>
      <p:ext uri="{BB962C8B-B14F-4D97-AF65-F5344CB8AC3E}">
        <p14:creationId xmlns:p14="http://schemas.microsoft.com/office/powerpoint/2010/main" val="78910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Using Log Files</a:t>
            </a:r>
          </a:p>
        </p:txBody>
      </p:sp>
      <p:sp>
        <p:nvSpPr>
          <p:cNvPr id="3" name="Content Placeholder 2"/>
          <p:cNvSpPr>
            <a:spLocks noGrp="1"/>
          </p:cNvSpPr>
          <p:nvPr>
            <p:ph idx="1"/>
          </p:nvPr>
        </p:nvSpPr>
        <p:spPr/>
        <p:txBody>
          <a:bodyPr>
            <a:noAutofit/>
          </a:bodyPr>
          <a:lstStyle/>
          <a:p>
            <a:pPr lvl="1"/>
            <a:r>
              <a:rPr lang="en-US" dirty="0"/>
              <a:t>Scheduler Server log files: [MW_HOME]\instances\instance1\diagnostics\logs\</a:t>
            </a:r>
            <a:r>
              <a:rPr lang="en-US" dirty="0" err="1"/>
              <a:t>OracleBISchedulerComponent</a:t>
            </a:r>
            <a:r>
              <a:rPr lang="en-US" dirty="0"/>
              <a:t>\coreapplication_obisch1</a:t>
            </a:r>
          </a:p>
          <a:p>
            <a:pPr lvl="1"/>
            <a:r>
              <a:rPr lang="en-US" dirty="0"/>
              <a:t>$</a:t>
            </a:r>
            <a:r>
              <a:rPr lang="en-US" dirty="0" err="1"/>
              <a:t>Oracle_Home</a:t>
            </a:r>
            <a:r>
              <a:rPr lang="en-US" dirty="0"/>
              <a:t>/</a:t>
            </a:r>
            <a:r>
              <a:rPr lang="en-US" dirty="0" err="1"/>
              <a:t>user_projects</a:t>
            </a:r>
            <a:r>
              <a:rPr lang="en-US" dirty="0"/>
              <a:t>/domains/bi1/servers/obisch1/logs</a:t>
            </a:r>
          </a:p>
          <a:p>
            <a:pPr lvl="1"/>
            <a:r>
              <a:rPr lang="en-US" dirty="0"/>
              <a:t>Presentation Server log files: [MW_HOME]\instances\instance1\diagnostics\logs\</a:t>
            </a:r>
            <a:r>
              <a:rPr lang="en-US" dirty="0" err="1"/>
              <a:t>OracleBIPresentationServicesComponent</a:t>
            </a:r>
            <a:r>
              <a:rPr lang="en-US" dirty="0"/>
              <a:t>\coreapplication_obips1</a:t>
            </a:r>
          </a:p>
          <a:p>
            <a:pPr lvl="1"/>
            <a:r>
              <a:rPr lang="en-US" dirty="0"/>
              <a:t>$</a:t>
            </a:r>
            <a:r>
              <a:rPr lang="en-US" dirty="0" err="1"/>
              <a:t>Oracle_Home</a:t>
            </a:r>
            <a:r>
              <a:rPr lang="en-US" dirty="0"/>
              <a:t>/</a:t>
            </a:r>
            <a:r>
              <a:rPr lang="en-US" dirty="0" err="1"/>
              <a:t>user_projects</a:t>
            </a:r>
            <a:r>
              <a:rPr lang="en-US" dirty="0"/>
              <a:t>/domains/bi1/servers/obips1/logs</a:t>
            </a:r>
          </a:p>
          <a:p>
            <a:pPr lvl="1"/>
            <a:r>
              <a:rPr lang="en-US" dirty="0" err="1"/>
              <a:t>JavaHost</a:t>
            </a:r>
            <a:r>
              <a:rPr lang="en-US" dirty="0"/>
              <a:t> log files: [MW_HOME]\instances\instance1\diagnostics\logs\</a:t>
            </a:r>
            <a:r>
              <a:rPr lang="en-US" dirty="0" err="1"/>
              <a:t>OracleBIJavaHostComponent</a:t>
            </a:r>
            <a:r>
              <a:rPr lang="en-US" dirty="0"/>
              <a:t>\coreapplication_obijh1</a:t>
            </a:r>
          </a:p>
        </p:txBody>
      </p:sp>
      <p:sp>
        <p:nvSpPr>
          <p:cNvPr id="6" name="Footer Placeholder 5"/>
          <p:cNvSpPr>
            <a:spLocks noGrp="1"/>
          </p:cNvSpPr>
          <p:nvPr>
            <p:ph type="ftr" sz="quarter" idx="11"/>
          </p:nvPr>
        </p:nvSpPr>
        <p:spPr/>
        <p:txBody>
          <a:bodyPr/>
          <a:lstStyle/>
          <a:p>
            <a:r>
              <a:rPr lang="en-US" dirty="0"/>
              <a:t>Confidential – Oracle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17</a:t>
            </a:fld>
            <a:endParaRPr lang="en-US" dirty="0"/>
          </a:p>
        </p:txBody>
      </p:sp>
    </p:spTree>
    <p:extLst>
      <p:ext uri="{BB962C8B-B14F-4D97-AF65-F5344CB8AC3E}">
        <p14:creationId xmlns:p14="http://schemas.microsoft.com/office/powerpoint/2010/main" val="31010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Using Log Files</a:t>
            </a:r>
          </a:p>
        </p:txBody>
      </p:sp>
      <p:sp>
        <p:nvSpPr>
          <p:cNvPr id="3" name="Content Placeholder 2"/>
          <p:cNvSpPr>
            <a:spLocks noGrp="1"/>
          </p:cNvSpPr>
          <p:nvPr>
            <p:ph idx="1"/>
          </p:nvPr>
        </p:nvSpPr>
        <p:spPr/>
        <p:txBody>
          <a:bodyPr>
            <a:noAutofit/>
          </a:bodyPr>
          <a:lstStyle/>
          <a:p>
            <a:pPr lvl="1"/>
            <a:r>
              <a:rPr lang="en-US" dirty="0"/>
              <a:t>$</a:t>
            </a:r>
            <a:r>
              <a:rPr lang="en-US" dirty="0" err="1"/>
              <a:t>Oracle_Home</a:t>
            </a:r>
            <a:r>
              <a:rPr lang="en-US" dirty="0"/>
              <a:t>/</a:t>
            </a:r>
            <a:r>
              <a:rPr lang="en-US" dirty="0" err="1"/>
              <a:t>user_projects</a:t>
            </a:r>
            <a:r>
              <a:rPr lang="en-US" dirty="0"/>
              <a:t>/domains/bi1/servers/obijh1/logs</a:t>
            </a:r>
          </a:p>
          <a:p>
            <a:pPr lvl="1"/>
            <a:r>
              <a:rPr lang="en-US" dirty="0"/>
              <a:t>Oracle HTTP log files (if used): [MW_HOME]\instances\instance1\diagnostics\logs\OHS\ohs1</a:t>
            </a:r>
          </a:p>
          <a:p>
            <a:pPr lvl="1"/>
            <a:r>
              <a:rPr lang="en-US" dirty="0" err="1"/>
              <a:t>Oracle_Home</a:t>
            </a:r>
            <a:r>
              <a:rPr lang="en-US" dirty="0"/>
              <a:t>/</a:t>
            </a:r>
            <a:r>
              <a:rPr lang="en-US" dirty="0" err="1"/>
              <a:t>user_projects</a:t>
            </a:r>
            <a:r>
              <a:rPr lang="en-US" dirty="0"/>
              <a:t>/domains/bi1/servers/ohs_1/logs</a:t>
            </a:r>
          </a:p>
        </p:txBody>
      </p:sp>
      <p:sp>
        <p:nvSpPr>
          <p:cNvPr id="6" name="Footer Placeholder 5"/>
          <p:cNvSpPr>
            <a:spLocks noGrp="1"/>
          </p:cNvSpPr>
          <p:nvPr>
            <p:ph type="ftr" sz="quarter" idx="11"/>
          </p:nvPr>
        </p:nvSpPr>
        <p:spPr/>
        <p:txBody>
          <a:bodyPr/>
          <a:lstStyle/>
          <a:p>
            <a:r>
              <a:rPr lang="en-US" dirty="0"/>
              <a:t>Confidential – Oracle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18</a:t>
            </a:fld>
            <a:endParaRPr lang="en-US" dirty="0"/>
          </a:p>
        </p:txBody>
      </p:sp>
    </p:spTree>
    <p:extLst>
      <p:ext uri="{BB962C8B-B14F-4D97-AF65-F5344CB8AC3E}">
        <p14:creationId xmlns:p14="http://schemas.microsoft.com/office/powerpoint/2010/main" val="17015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Troubleshooting Stuck Threads</a:t>
            </a:r>
          </a:p>
        </p:txBody>
      </p:sp>
      <p:sp>
        <p:nvSpPr>
          <p:cNvPr id="3" name="Content Placeholder 2"/>
          <p:cNvSpPr>
            <a:spLocks noGrp="1"/>
          </p:cNvSpPr>
          <p:nvPr>
            <p:ph idx="1"/>
          </p:nvPr>
        </p:nvSpPr>
        <p:spPr/>
        <p:txBody>
          <a:bodyPr>
            <a:noAutofit/>
          </a:bodyPr>
          <a:lstStyle/>
          <a:p>
            <a:r>
              <a:rPr lang="en-US" dirty="0"/>
              <a:t>Tools to troubleshoot a stuck thread</a:t>
            </a:r>
          </a:p>
          <a:p>
            <a:pPr lvl="1"/>
            <a:r>
              <a:rPr lang="en-US" dirty="0"/>
              <a:t>Observe Metrics</a:t>
            </a:r>
          </a:p>
          <a:p>
            <a:pPr lvl="1"/>
            <a:r>
              <a:rPr lang="en-US" dirty="0"/>
              <a:t>Collect Logs</a:t>
            </a:r>
          </a:p>
          <a:p>
            <a:pPr lvl="1"/>
            <a:r>
              <a:rPr lang="en-US" dirty="0" err="1"/>
              <a:t>Weblogic</a:t>
            </a:r>
            <a:r>
              <a:rPr lang="en-US" dirty="0"/>
              <a:t> Thread dump</a:t>
            </a:r>
          </a:p>
          <a:p>
            <a:pPr lvl="1"/>
            <a:r>
              <a:rPr lang="en-US" dirty="0"/>
              <a:t>Use </a:t>
            </a:r>
            <a:r>
              <a:rPr lang="en-US" dirty="0" err="1"/>
              <a:t>pstack</a:t>
            </a:r>
            <a:r>
              <a:rPr lang="en-US" dirty="0"/>
              <a:t> or Equivalent to Capture the State of a Running Process</a:t>
            </a:r>
          </a:p>
          <a:p>
            <a:pPr lvl="1"/>
            <a:r>
              <a:rPr lang="en-US" dirty="0"/>
              <a:t>Use NQCMD to test BI Server with logical SQL from an analysis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19</a:t>
            </a:fld>
            <a:endParaRPr lang="en-US" dirty="0"/>
          </a:p>
        </p:txBody>
      </p:sp>
    </p:spTree>
    <p:extLst>
      <p:ext uri="{BB962C8B-B14F-4D97-AF65-F5344CB8AC3E}">
        <p14:creationId xmlns:p14="http://schemas.microsoft.com/office/powerpoint/2010/main" val="19203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Agenda</a:t>
            </a:r>
          </a:p>
        </p:txBody>
      </p:sp>
      <p:sp>
        <p:nvSpPr>
          <p:cNvPr id="3" name="Content Placeholder 2"/>
          <p:cNvSpPr>
            <a:spLocks noGrp="1"/>
          </p:cNvSpPr>
          <p:nvPr>
            <p:ph idx="13"/>
          </p:nvPr>
        </p:nvSpPr>
        <p:spPr/>
        <p:txBody>
          <a:bodyPr/>
          <a:lstStyle/>
          <a:p>
            <a:r>
              <a:rPr lang="en-US" dirty="0"/>
              <a:t>Login Problems</a:t>
            </a:r>
          </a:p>
          <a:p>
            <a:r>
              <a:rPr lang="en-US" dirty="0"/>
              <a:t>Troubleshooting Stuck Threads or Hangs</a:t>
            </a:r>
          </a:p>
          <a:p>
            <a:r>
              <a:rPr lang="en-US" dirty="0"/>
              <a:t>OBIEE Component Crash</a:t>
            </a:r>
          </a:p>
          <a:p>
            <a:endParaRPr lang="en-US" dirty="0"/>
          </a:p>
          <a:p>
            <a:endParaRPr lang="en-US" dirty="0"/>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7" name="Footer Placeholder 6"/>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a:t>
            </a:fld>
            <a:endParaRPr lang="en-US" dirty="0"/>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15" y="466854"/>
            <a:ext cx="11125200" cy="889000"/>
          </a:xfrm>
        </p:spPr>
        <p:txBody>
          <a:bodyPr/>
          <a:lstStyle/>
          <a:p>
            <a:pPr lvl="1"/>
            <a:r>
              <a:rPr lang="en-US" sz="3600" kern="1200" dirty="0">
                <a:solidFill>
                  <a:schemeClr val="tx1"/>
                </a:solidFill>
                <a:latin typeface="+mj-lt"/>
                <a:ea typeface="+mj-ea"/>
                <a:cs typeface="+mj-cs"/>
              </a:rPr>
              <a:t>Observe</a:t>
            </a:r>
            <a:r>
              <a:rPr lang="en-US" dirty="0"/>
              <a:t> </a:t>
            </a:r>
            <a:r>
              <a:rPr lang="en-US" sz="3600" kern="1200" dirty="0">
                <a:solidFill>
                  <a:schemeClr val="tx1"/>
                </a:solidFill>
                <a:latin typeface="+mj-lt"/>
                <a:ea typeface="+mj-ea"/>
                <a:cs typeface="+mj-cs"/>
              </a:rPr>
              <a:t>Metrics</a:t>
            </a:r>
          </a:p>
        </p:txBody>
      </p:sp>
      <p:sp>
        <p:nvSpPr>
          <p:cNvPr id="3" name="Content Placeholder 2"/>
          <p:cNvSpPr>
            <a:spLocks noGrp="1"/>
          </p:cNvSpPr>
          <p:nvPr>
            <p:ph idx="1"/>
          </p:nvPr>
        </p:nvSpPr>
        <p:spPr>
          <a:xfrm>
            <a:off x="531151" y="1524001"/>
            <a:ext cx="11126522" cy="4853048"/>
          </a:xfrm>
        </p:spPr>
        <p:txBody>
          <a:bodyPr>
            <a:noAutofit/>
          </a:bodyPr>
          <a:lstStyle/>
          <a:p>
            <a:r>
              <a:rPr lang="en-US" dirty="0"/>
              <a:t>Using Fusion Middleware Control</a:t>
            </a:r>
          </a:p>
          <a:p>
            <a:pPr marL="457200" indent="-457200">
              <a:buFont typeface="+mj-lt"/>
              <a:buAutoNum type="arabicPeriod"/>
            </a:pPr>
            <a:r>
              <a:rPr lang="en-US" sz="2400" dirty="0"/>
              <a:t>Expand 'Business Intelligence' in the left pane</a:t>
            </a:r>
          </a:p>
          <a:p>
            <a:pPr marL="457200" indent="-457200">
              <a:buFont typeface="+mj-lt"/>
              <a:buAutoNum type="arabicPeriod"/>
            </a:pPr>
            <a:r>
              <a:rPr lang="en-US" sz="2400" dirty="0"/>
              <a:t>Right-click on '</a:t>
            </a:r>
            <a:r>
              <a:rPr lang="en-US" sz="2400" dirty="0" err="1"/>
              <a:t>coreapplication</a:t>
            </a:r>
            <a:r>
              <a:rPr lang="en-US" sz="2400" dirty="0"/>
              <a:t>' -&gt; 'Monitoring' -&gt; 'Performance' -&gt; 'Show Metric </a:t>
            </a:r>
            <a:r>
              <a:rPr lang="en-US" sz="2400" dirty="0" err="1"/>
              <a:t>Pallette</a:t>
            </a:r>
            <a:r>
              <a:rPr lang="en-US" sz="2400" dirty="0"/>
              <a:t>'</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16" y="3170678"/>
            <a:ext cx="11030856" cy="3040117"/>
          </a:xfrm>
          <a:prstGeom prst="rect">
            <a:avLst/>
          </a:prstGeom>
        </p:spPr>
      </p:pic>
    </p:spTree>
    <p:extLst>
      <p:ext uri="{BB962C8B-B14F-4D97-AF65-F5344CB8AC3E}">
        <p14:creationId xmlns:p14="http://schemas.microsoft.com/office/powerpoint/2010/main" val="327460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Metrics</a:t>
            </a:r>
          </a:p>
        </p:txBody>
      </p:sp>
      <p:sp>
        <p:nvSpPr>
          <p:cNvPr id="3" name="Content Placeholder 2"/>
          <p:cNvSpPr>
            <a:spLocks noGrp="1"/>
          </p:cNvSpPr>
          <p:nvPr>
            <p:ph idx="1"/>
          </p:nvPr>
        </p:nvSpPr>
        <p:spPr>
          <a:xfrm>
            <a:off x="531151" y="1524001"/>
            <a:ext cx="11225420" cy="4781796"/>
          </a:xfrm>
        </p:spPr>
        <p:txBody>
          <a:bodyPr>
            <a:noAutofit/>
          </a:bodyPr>
          <a:lstStyle/>
          <a:p>
            <a:r>
              <a:rPr lang="en-US" sz="2400" dirty="0"/>
              <a:t>The above are general metrics about the Presentation Server communicating with the BI Server and the BI Server with the </a:t>
            </a:r>
            <a:r>
              <a:rPr lang="en-US" sz="2400" dirty="0" err="1"/>
              <a:t>datasources</a:t>
            </a:r>
            <a:r>
              <a:rPr lang="en-US" sz="2400" dirty="0"/>
              <a:t>.</a:t>
            </a:r>
            <a:br>
              <a:rPr lang="en-US" sz="2400" dirty="0"/>
            </a:br>
            <a:r>
              <a:rPr lang="en-US" sz="2400" dirty="0"/>
              <a:t>Some of the above metrics can also be viewed via the </a:t>
            </a:r>
            <a:r>
              <a:rPr lang="en-US" sz="2400" dirty="0" err="1"/>
              <a:t>Perfmon</a:t>
            </a:r>
            <a:r>
              <a:rPr lang="en-US" sz="2400" dirty="0"/>
              <a:t> URL (i.e. - http://server.domain:managedserverport/analytics/saw.dll?Perfmon or via command-line. For more details refer to the following document: </a:t>
            </a:r>
            <a:r>
              <a:rPr lang="en-US" sz="2400" dirty="0">
                <a:hlinkClick r:id="rId3"/>
              </a:rPr>
              <a:t>How To Access OBIEE 11g Metrics Via A Command-Line</a:t>
            </a:r>
            <a:endParaRPr lang="en-US" sz="2400" dirty="0"/>
          </a:p>
          <a:p>
            <a:r>
              <a:rPr lang="en-US" dirty="0"/>
              <a:t>There are also other metrics that can be useful to observe, such as:</a:t>
            </a:r>
          </a:p>
          <a:p>
            <a:pPr lvl="1"/>
            <a:r>
              <a:rPr lang="en-US" sz="2000" dirty="0"/>
              <a:t>Oracle BI LDAP Authentication</a:t>
            </a:r>
          </a:p>
          <a:p>
            <a:pPr lvl="1"/>
            <a:r>
              <a:rPr lang="en-US" sz="2000" dirty="0"/>
              <a:t>Oracle BI PS Sessions</a:t>
            </a:r>
          </a:p>
          <a:p>
            <a:pPr lvl="1"/>
            <a:r>
              <a:rPr lang="en-US" sz="2000" dirty="0" err="1"/>
              <a:t>Weblogic</a:t>
            </a:r>
            <a:r>
              <a:rPr lang="en-US" sz="2000" dirty="0"/>
              <a:t> BI Security Metrics | Requests (per minute)</a:t>
            </a:r>
          </a:p>
          <a:p>
            <a:pPr lvl="1"/>
            <a:r>
              <a:rPr lang="en-US" sz="2000" dirty="0"/>
              <a:t>DMS Metrics: http://server.domain:adminport/dms | </a:t>
            </a:r>
            <a:r>
              <a:rPr lang="en-US" sz="2000" dirty="0" err="1"/>
              <a:t>JDBC_Connection</a:t>
            </a:r>
            <a:r>
              <a:rPr lang="en-US" sz="2000" dirty="0"/>
              <a:t> | </a:t>
            </a:r>
            <a:r>
              <a:rPr lang="en-US" sz="2000" dirty="0" err="1"/>
              <a:t>weblogic.management.runtime.JDBCConnectionPoolRuntimeMBean</a:t>
            </a:r>
            <a:endParaRPr lang="en-US" sz="2000" dirty="0"/>
          </a:p>
          <a:p>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21</a:t>
            </a:fld>
            <a:endParaRPr lang="en-US" dirty="0"/>
          </a:p>
        </p:txBody>
      </p:sp>
    </p:spTree>
    <p:extLst>
      <p:ext uri="{BB962C8B-B14F-4D97-AF65-F5344CB8AC3E}">
        <p14:creationId xmlns:p14="http://schemas.microsoft.com/office/powerpoint/2010/main" val="296234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 Logs</a:t>
            </a:r>
          </a:p>
        </p:txBody>
      </p:sp>
      <p:sp>
        <p:nvSpPr>
          <p:cNvPr id="3" name="Content Placeholder 2"/>
          <p:cNvSpPr>
            <a:spLocks noGrp="1"/>
          </p:cNvSpPr>
          <p:nvPr>
            <p:ph idx="1"/>
          </p:nvPr>
        </p:nvSpPr>
        <p:spPr>
          <a:xfrm>
            <a:off x="531151" y="1524001"/>
            <a:ext cx="11126522" cy="4651168"/>
          </a:xfrm>
        </p:spPr>
        <p:txBody>
          <a:bodyPr>
            <a:noAutofit/>
          </a:bodyPr>
          <a:lstStyle/>
          <a:p>
            <a:r>
              <a:rPr lang="en-US" dirty="0"/>
              <a:t>Collecting the relevant log files will help to isolate where the issue may be if you need to trace a transaction.</a:t>
            </a:r>
          </a:p>
          <a:p>
            <a:r>
              <a:rPr lang="en-US" sz="2400" dirty="0"/>
              <a:t>List of useful log files and their locations: </a:t>
            </a:r>
          </a:p>
          <a:p>
            <a:pPr lvl="1"/>
            <a:r>
              <a:rPr lang="en-US" sz="1600" dirty="0"/>
              <a:t>Managed server log files: [MW_HOME]\</a:t>
            </a:r>
            <a:r>
              <a:rPr lang="en-US" sz="1600" dirty="0" err="1"/>
              <a:t>user_projects</a:t>
            </a:r>
            <a:r>
              <a:rPr lang="en-US" sz="1600" dirty="0"/>
              <a:t>\domains\</a:t>
            </a:r>
            <a:r>
              <a:rPr lang="en-US" sz="1600" dirty="0" err="1"/>
              <a:t>bifoundation_domain</a:t>
            </a:r>
            <a:r>
              <a:rPr lang="en-US" sz="1600" dirty="0"/>
              <a:t>\servers\bi_server1\logs</a:t>
            </a:r>
          </a:p>
          <a:p>
            <a:pPr lvl="1"/>
            <a:r>
              <a:rPr lang="en-US" sz="1600" dirty="0"/>
              <a:t>BI Server log files: [MW_HOME]\instances\instance1\diagnostics\logs\</a:t>
            </a:r>
            <a:r>
              <a:rPr lang="en-US" sz="1600" dirty="0" err="1"/>
              <a:t>OracleBIServerComponent</a:t>
            </a:r>
            <a:r>
              <a:rPr lang="en-US" sz="1600" dirty="0"/>
              <a:t>\coreapplication_obis1</a:t>
            </a:r>
          </a:p>
          <a:p>
            <a:pPr lvl="1"/>
            <a:r>
              <a:rPr lang="en-US" sz="1600" dirty="0"/>
              <a:t>Admin Server log files: [MW_HOME]\</a:t>
            </a:r>
            <a:r>
              <a:rPr lang="en-US" sz="1600" dirty="0" err="1"/>
              <a:t>user_projects</a:t>
            </a:r>
            <a:r>
              <a:rPr lang="en-US" sz="1600" dirty="0"/>
              <a:t>\domains\</a:t>
            </a:r>
            <a:r>
              <a:rPr lang="en-US" sz="1600" dirty="0" err="1"/>
              <a:t>bifoundation_domain</a:t>
            </a:r>
            <a:r>
              <a:rPr lang="en-US" sz="1600" dirty="0"/>
              <a:t>\servers\</a:t>
            </a:r>
            <a:r>
              <a:rPr lang="en-US" sz="1600" dirty="0" err="1"/>
              <a:t>AdminServer</a:t>
            </a:r>
            <a:r>
              <a:rPr lang="en-US" sz="1600" dirty="0"/>
              <a:t>\logs</a:t>
            </a:r>
          </a:p>
          <a:p>
            <a:pPr lvl="1"/>
            <a:r>
              <a:rPr lang="en-US" sz="1600" dirty="0"/>
              <a:t>Scheduler Server log files: [MW_HOME]\instances\instance1\diagnostics\logs\</a:t>
            </a:r>
            <a:r>
              <a:rPr lang="en-US" sz="1600" dirty="0" err="1"/>
              <a:t>OracleBISchedulerComponent</a:t>
            </a:r>
            <a:r>
              <a:rPr lang="en-US" sz="1600" dirty="0"/>
              <a:t>\coreapplication_obisch1</a:t>
            </a:r>
          </a:p>
          <a:p>
            <a:pPr lvl="1"/>
            <a:r>
              <a:rPr lang="en-US" sz="1600" dirty="0"/>
              <a:t>Presentation Server log files: [MW_HOME]\instances\instance1\diagnostics\logs\</a:t>
            </a:r>
            <a:r>
              <a:rPr lang="en-US" sz="1600" dirty="0" err="1"/>
              <a:t>OracleBIPresentationServicesComponent</a:t>
            </a:r>
            <a:r>
              <a:rPr lang="en-US" sz="1600" dirty="0"/>
              <a:t>\coreapplication_obips1</a:t>
            </a:r>
          </a:p>
          <a:p>
            <a:pPr lvl="1"/>
            <a:r>
              <a:rPr lang="en-US" sz="1600" dirty="0" err="1"/>
              <a:t>JavaH</a:t>
            </a:r>
            <a:endParaRPr lang="en-US" sz="1600" dirty="0"/>
          </a:p>
          <a:p>
            <a:pPr lvl="1"/>
            <a:r>
              <a:rPr lang="en-US" sz="1600" dirty="0"/>
              <a:t>Oracle HTTP log files (if used): [MW_HOME]\instances\instance1\diagnostics\logs\OHS\ohs1</a:t>
            </a:r>
          </a:p>
          <a:p>
            <a:pPr lvl="1"/>
            <a:r>
              <a:rPr lang="en-US" sz="1600" dirty="0"/>
              <a:t>Note: If using a scaled-out environment or a cluster is installed then collect the logs from each node accordingly.ost log files: [MW_HOME]\instances\instance1\diagnostics\logs\</a:t>
            </a:r>
            <a:r>
              <a:rPr lang="en-US" sz="1600" dirty="0" err="1"/>
              <a:t>OracleBIJavaHostComponent</a:t>
            </a:r>
            <a:r>
              <a:rPr lang="en-US" sz="1600" dirty="0"/>
              <a:t>\coreapplication_obijh1</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22</a:t>
            </a:fld>
            <a:endParaRPr lang="en-US" dirty="0"/>
          </a:p>
        </p:txBody>
      </p:sp>
    </p:spTree>
    <p:extLst>
      <p:ext uri="{BB962C8B-B14F-4D97-AF65-F5344CB8AC3E}">
        <p14:creationId xmlns:p14="http://schemas.microsoft.com/office/powerpoint/2010/main" val="140793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 Logs</a:t>
            </a:r>
          </a:p>
        </p:txBody>
      </p:sp>
      <p:sp>
        <p:nvSpPr>
          <p:cNvPr id="3" name="Content Placeholder 2"/>
          <p:cNvSpPr>
            <a:spLocks noGrp="1"/>
          </p:cNvSpPr>
          <p:nvPr>
            <p:ph idx="1"/>
          </p:nvPr>
        </p:nvSpPr>
        <p:spPr/>
        <p:txBody>
          <a:bodyPr>
            <a:noAutofit/>
          </a:bodyPr>
          <a:lstStyle/>
          <a:p>
            <a:pPr lvl="1"/>
            <a:endParaRPr lang="en-US" sz="1600" dirty="0"/>
          </a:p>
          <a:p>
            <a:pPr lvl="1"/>
            <a:r>
              <a:rPr lang="en-US" sz="1600" dirty="0"/>
              <a:t>For further instructions on how to gather this information please refer to the following document: SRDC - Collecting Diagnostic Information for an OBIEE 11g Stuck Threads or Hang Issue</a:t>
            </a:r>
          </a:p>
          <a:p>
            <a:pPr lvl="1"/>
            <a:r>
              <a:rPr lang="en-US" sz="1600" dirty="0"/>
              <a:t>If you find a Stuck Thread message in the Managed Server log file, you can then trace the ECID through the rest of the logs to trace the transaction. For details on how to trace the ECID please refer to the following document: </a:t>
            </a:r>
            <a:r>
              <a:rPr lang="en-US" sz="1600" dirty="0">
                <a:hlinkClick r:id="rId3"/>
              </a:rPr>
              <a:t>OBIEE 11g: Using Execution Context ID (ECID ) to Assist with Troubleshooting</a:t>
            </a:r>
            <a:endParaRPr lang="en-US" sz="16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360" y="2990230"/>
            <a:ext cx="9680103" cy="3420471"/>
          </a:xfrm>
          <a:prstGeom prst="rect">
            <a:avLst/>
          </a:prstGeom>
        </p:spPr>
      </p:pic>
    </p:spTree>
    <p:extLst>
      <p:ext uri="{BB962C8B-B14F-4D97-AF65-F5344CB8AC3E}">
        <p14:creationId xmlns:p14="http://schemas.microsoft.com/office/powerpoint/2010/main" val="18514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Weblogic</a:t>
            </a:r>
            <a:r>
              <a:rPr lang="en-US" dirty="0"/>
              <a:t> Thread dumps</a:t>
            </a:r>
          </a:p>
        </p:txBody>
      </p:sp>
      <p:sp>
        <p:nvSpPr>
          <p:cNvPr id="3" name="Content Placeholder 2"/>
          <p:cNvSpPr>
            <a:spLocks noGrp="1"/>
          </p:cNvSpPr>
          <p:nvPr>
            <p:ph idx="1"/>
          </p:nvPr>
        </p:nvSpPr>
        <p:spPr/>
        <p:txBody>
          <a:bodyPr>
            <a:noAutofit/>
          </a:bodyPr>
          <a:lstStyle/>
          <a:p>
            <a:r>
              <a:rPr lang="en-US" dirty="0" err="1"/>
              <a:t>Weblogic</a:t>
            </a:r>
            <a:r>
              <a:rPr lang="en-US" dirty="0"/>
              <a:t> Thread dumps can be another useful tool in helping to identify the problem thread. However, the thread is usually identified and evident in the Managed Server log file(s).</a:t>
            </a:r>
          </a:p>
          <a:p>
            <a:r>
              <a:rPr lang="en-US" dirty="0"/>
              <a:t>For more information on how to do this please refer to the following document: </a:t>
            </a:r>
            <a:r>
              <a:rPr lang="en-US" dirty="0">
                <a:hlinkClick r:id="rId3"/>
              </a:rPr>
              <a:t>Different ways to take thread dumps in WebLogic Server</a:t>
            </a:r>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24</a:t>
            </a:fld>
            <a:endParaRPr lang="en-US" dirty="0"/>
          </a:p>
        </p:txBody>
      </p:sp>
    </p:spTree>
    <p:extLst>
      <p:ext uri="{BB962C8B-B14F-4D97-AF65-F5344CB8AC3E}">
        <p14:creationId xmlns:p14="http://schemas.microsoft.com/office/powerpoint/2010/main" val="108478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pstack</a:t>
            </a:r>
            <a:r>
              <a:rPr lang="en-US" dirty="0"/>
              <a:t> or equivalent to capture the state of a running process</a:t>
            </a:r>
          </a:p>
        </p:txBody>
      </p:sp>
      <p:sp>
        <p:nvSpPr>
          <p:cNvPr id="3" name="Content Placeholder 2"/>
          <p:cNvSpPr>
            <a:spLocks noGrp="1"/>
          </p:cNvSpPr>
          <p:nvPr>
            <p:ph idx="1"/>
          </p:nvPr>
        </p:nvSpPr>
        <p:spPr/>
        <p:txBody>
          <a:bodyPr>
            <a:noAutofit/>
          </a:bodyPr>
          <a:lstStyle/>
          <a:p>
            <a:r>
              <a:rPr lang="en-US" dirty="0"/>
              <a:t>Using something like </a:t>
            </a:r>
            <a:r>
              <a:rPr lang="en-US" dirty="0" err="1"/>
              <a:t>pstack</a:t>
            </a:r>
            <a:r>
              <a:rPr lang="en-US" dirty="0"/>
              <a:t> can help determine if the processes are hanging and waiting for a response and isolate where the hang/issue may be.</a:t>
            </a:r>
          </a:p>
          <a:p>
            <a:r>
              <a:rPr lang="en-US" dirty="0"/>
              <a:t>Run </a:t>
            </a:r>
            <a:r>
              <a:rPr lang="en-US" dirty="0" err="1"/>
              <a:t>pstack</a:t>
            </a:r>
            <a:r>
              <a:rPr lang="en-US" dirty="0"/>
              <a:t> on the Presentation Server (</a:t>
            </a:r>
            <a:r>
              <a:rPr lang="en-US" dirty="0" err="1"/>
              <a:t>sawserver</a:t>
            </a:r>
            <a:r>
              <a:rPr lang="en-US" dirty="0"/>
              <a:t>) and the BI Server (</a:t>
            </a:r>
            <a:r>
              <a:rPr lang="en-US" dirty="0" err="1"/>
              <a:t>nqsserver</a:t>
            </a:r>
            <a:r>
              <a:rPr lang="en-US" dirty="0"/>
              <a:t>) for 10 minutes at 1 minute intervals.</a:t>
            </a:r>
          </a:p>
          <a:p>
            <a:r>
              <a:rPr lang="en-US" dirty="0"/>
              <a:t>For example, the Presentation Server from the BI Server and/or the BI Server from a </a:t>
            </a:r>
            <a:r>
              <a:rPr lang="en-US" dirty="0" err="1"/>
              <a:t>datasource</a:t>
            </a:r>
            <a:r>
              <a:rPr lang="en-US" dirty="0"/>
              <a:t>.</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25</a:t>
            </a:fld>
            <a:endParaRPr lang="en-US" dirty="0"/>
          </a:p>
        </p:txBody>
      </p:sp>
    </p:spTree>
    <p:extLst>
      <p:ext uri="{BB962C8B-B14F-4D97-AF65-F5344CB8AC3E}">
        <p14:creationId xmlns:p14="http://schemas.microsoft.com/office/powerpoint/2010/main" val="20710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72" y="466854"/>
            <a:ext cx="11125200" cy="889000"/>
          </a:xfrm>
        </p:spPr>
        <p:txBody>
          <a:bodyPr/>
          <a:lstStyle/>
          <a:p>
            <a:r>
              <a:rPr lang="en-US" dirty="0"/>
              <a:t>Tips to help avoid stuck threads</a:t>
            </a:r>
          </a:p>
        </p:txBody>
      </p:sp>
      <p:sp>
        <p:nvSpPr>
          <p:cNvPr id="3" name="Content Placeholder 2"/>
          <p:cNvSpPr>
            <a:spLocks noGrp="1"/>
          </p:cNvSpPr>
          <p:nvPr>
            <p:ph idx="1"/>
          </p:nvPr>
        </p:nvSpPr>
        <p:spPr/>
        <p:txBody>
          <a:bodyPr>
            <a:noAutofit/>
          </a:bodyPr>
          <a:lstStyle/>
          <a:p>
            <a:r>
              <a:rPr lang="en-US" sz="2400" dirty="0"/>
              <a:t>OBIEE 11g | 12c: Architectural Deployment Capacity Planning Guide (Doc ID 1323646.1)</a:t>
            </a:r>
          </a:p>
          <a:p>
            <a:r>
              <a:rPr lang="en-US" sz="2400" dirty="0"/>
              <a:t>OBIEE: Load Testing OBIEE Using Oracle Load Testing (OLT) 12.x (Doc ID 1611188.1)</a:t>
            </a:r>
          </a:p>
          <a:p>
            <a:r>
              <a:rPr lang="en-US" sz="2400" dirty="0"/>
              <a:t>OBIEE 11g Infrastructure Performance Tuning Guide (Doc ID 1333049.1)</a:t>
            </a:r>
          </a:p>
          <a:p>
            <a:r>
              <a:rPr lang="en-US" sz="2400" dirty="0"/>
              <a:t>OBIEE 12c: Best Practices Guide for Infrastructure Tuning Oracle® Business Intelligence Enterprise Edition 12c (12.2.1) (Doc ID 2106183.1)</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26</a:t>
            </a:fld>
            <a:endParaRPr lang="en-US" dirty="0"/>
          </a:p>
        </p:txBody>
      </p:sp>
    </p:spTree>
    <p:extLst>
      <p:ext uri="{BB962C8B-B14F-4D97-AF65-F5344CB8AC3E}">
        <p14:creationId xmlns:p14="http://schemas.microsoft.com/office/powerpoint/2010/main" val="8603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a:xfrm>
            <a:off x="531151" y="1434061"/>
            <a:ext cx="11126522" cy="4419600"/>
          </a:xfrm>
        </p:spPr>
        <p:txBody>
          <a:bodyPr>
            <a:noAutofit/>
          </a:bodyPr>
          <a:lstStyle/>
          <a:p>
            <a:pPr marL="0" indent="0">
              <a:buNone/>
            </a:pPr>
            <a:r>
              <a:rPr lang="en-US" dirty="0"/>
              <a:t>The following is a list of some stuck thread issues we have encountered and their solutions:</a:t>
            </a:r>
          </a:p>
          <a:p>
            <a:r>
              <a:rPr lang="en-US" sz="2400" dirty="0"/>
              <a:t>Tuning Issues:</a:t>
            </a:r>
          </a:p>
          <a:p>
            <a:pPr>
              <a:buFont typeface="Wingdings" panose="05000000000000000000" pitchFamily="2" charset="2"/>
              <a:buChar char="Ø"/>
            </a:pPr>
            <a:r>
              <a:rPr lang="en-US" dirty="0"/>
              <a:t> </a:t>
            </a:r>
            <a:r>
              <a:rPr lang="en-US" sz="2000" dirty="0"/>
              <a:t>OBIEE 11g Users Are Unable to Login Until The BI Server Is Restarted Due to Stuck Thread Issue </a:t>
            </a:r>
          </a:p>
          <a:p>
            <a:pPr marL="0" indent="0">
              <a:buNone/>
            </a:pPr>
            <a:r>
              <a:rPr lang="en-US" sz="2000" dirty="0"/>
              <a:t>Symptoms :-</a:t>
            </a:r>
          </a:p>
          <a:p>
            <a:pPr marL="0" indent="0">
              <a:buNone/>
            </a:pPr>
            <a:r>
              <a:rPr lang="en-US" sz="2000" dirty="0"/>
              <a:t>When trying to log into OBIEE, you cannot login. In Oracle Enterprise Manager or via the logs, you notice thread pool stack errors:</a:t>
            </a:r>
          </a:p>
          <a:p>
            <a:pPr marL="0" indent="0">
              <a:buNone/>
            </a:pPr>
            <a:r>
              <a:rPr lang="en-US" sz="2000" dirty="0"/>
              <a:t> '</a:t>
            </a:r>
            <a:r>
              <a:rPr lang="en-US" sz="2000" dirty="0" err="1"/>
              <a:t>Threadpool</a:t>
            </a:r>
            <a:r>
              <a:rPr lang="en-US" sz="2000" dirty="0"/>
              <a:t> -- </a:t>
            </a:r>
            <a:r>
              <a:rPr lang="en-US" sz="2000" dirty="0" err="1"/>
              <a:t>Threadpool</a:t>
            </a:r>
            <a:r>
              <a:rPr lang="en-US" sz="2000" dirty="0"/>
              <a:t> has stuck threads‘</a:t>
            </a:r>
          </a:p>
          <a:p>
            <a:pPr marL="0" indent="0">
              <a:buNone/>
            </a:pPr>
            <a:r>
              <a:rPr lang="en-US" sz="2000" dirty="0" err="1"/>
              <a:t>nqserver</a:t>
            </a:r>
            <a:r>
              <a:rPr lang="en-US" sz="2000" dirty="0"/>
              <a:t> log has errors like:</a:t>
            </a:r>
          </a:p>
          <a:p>
            <a:pPr marL="0" indent="0">
              <a:buNone/>
            </a:pPr>
            <a:r>
              <a:rPr lang="en-US" sz="2000" dirty="0"/>
              <a:t>[2012-12-11T12:47:37.000+00:00] [</a:t>
            </a:r>
            <a:r>
              <a:rPr lang="en-US" sz="2000" dirty="0" err="1"/>
              <a:t>OracleBIServerComponent</a:t>
            </a:r>
            <a:r>
              <a:rPr lang="en-US" sz="2000" dirty="0"/>
              <a:t>] [ERROR:1] [] [] [</a:t>
            </a:r>
            <a:r>
              <a:rPr lang="en-US" sz="2000" dirty="0" err="1"/>
              <a:t>ecid</a:t>
            </a:r>
            <a:r>
              <a:rPr lang="en-US" sz="2000" dirty="0"/>
              <a:t>: 562827ca93c839f0:70501866:13b8599bb72:-8000-00000000000229dd] [</a:t>
            </a:r>
            <a:r>
              <a:rPr lang="en-US" sz="2000" dirty="0" err="1"/>
              <a:t>tid</a:t>
            </a:r>
            <a:r>
              <a:rPr lang="en-US" sz="2000" dirty="0"/>
              <a:t>: 45563940]  [53003] LDAP bind failure: Can't contact LDAP server.</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27</a:t>
            </a:fld>
            <a:endParaRPr lang="en-US" dirty="0"/>
          </a:p>
        </p:txBody>
      </p:sp>
    </p:spTree>
    <p:extLst>
      <p:ext uri="{BB962C8B-B14F-4D97-AF65-F5344CB8AC3E}">
        <p14:creationId xmlns:p14="http://schemas.microsoft.com/office/powerpoint/2010/main" val="16697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a:xfrm>
            <a:off x="531151" y="1434061"/>
            <a:ext cx="11126522" cy="4419600"/>
          </a:xfrm>
        </p:spPr>
        <p:txBody>
          <a:bodyPr>
            <a:noAutofit/>
          </a:bodyPr>
          <a:lstStyle/>
          <a:p>
            <a:r>
              <a:rPr lang="en-US" dirty="0"/>
              <a:t>Cause</a:t>
            </a:r>
          </a:p>
          <a:p>
            <a:pPr marL="0" indent="0">
              <a:buNone/>
            </a:pPr>
            <a:r>
              <a:rPr lang="en-US" sz="2400" dirty="0"/>
              <a:t> Connection pools were not large enough for the capacity. Tuning issue.</a:t>
            </a:r>
          </a:p>
          <a:p>
            <a:r>
              <a:rPr lang="en-US" dirty="0"/>
              <a:t>Solution</a:t>
            </a:r>
          </a:p>
          <a:p>
            <a:pPr marL="0" indent="0">
              <a:buNone/>
            </a:pPr>
            <a:r>
              <a:rPr lang="en-US" sz="2400" dirty="0"/>
              <a:t>Tune the JDBC connection pools</a:t>
            </a:r>
          </a:p>
          <a:p>
            <a:pPr marL="0" indent="0">
              <a:buNone/>
            </a:pPr>
            <a:r>
              <a:rPr lang="en-US" sz="2400" dirty="0"/>
              <a:t>Please see - OBIEE 11g Infrastructure Performance Tuning Guide (Note 1333049.1)</a:t>
            </a:r>
          </a:p>
          <a:p>
            <a:pPr marL="0" indent="0">
              <a:buNone/>
            </a:pPr>
            <a:r>
              <a:rPr lang="en-US" sz="2400" dirty="0"/>
              <a:t>    2.2.1    Tuning JDBC Data Sources</a:t>
            </a:r>
          </a:p>
          <a:p>
            <a:pPr marL="0" indent="0">
              <a:buNone/>
            </a:pPr>
            <a:r>
              <a:rPr lang="en-US" sz="2400" dirty="0"/>
              <a:t>    2.2.1.1 Increase the Number of Connection Pool</a:t>
            </a:r>
          </a:p>
          <a:p>
            <a:pPr marL="0" indent="0">
              <a:buNone/>
            </a:pPr>
            <a:r>
              <a:rPr lang="en-US" sz="2400" dirty="0"/>
              <a:t>Increase the max connections in the RPD physical model connection pools.</a:t>
            </a:r>
          </a:p>
          <a:p>
            <a:pPr marL="0" indent="0">
              <a:buNone/>
            </a:pPr>
            <a:r>
              <a:rPr lang="en-US" sz="2400" dirty="0"/>
              <a:t>Especially the connection pool(s) used by the authentication </a:t>
            </a:r>
            <a:r>
              <a:rPr lang="en-US" sz="2400" dirty="0" err="1"/>
              <a:t>init</a:t>
            </a:r>
            <a:r>
              <a:rPr lang="en-US" sz="2400" dirty="0"/>
              <a:t> blocks</a:t>
            </a:r>
          </a:p>
          <a:p>
            <a:pPr marL="0" indent="0">
              <a:buNone/>
            </a:pPr>
            <a:endParaRPr lang="en-US" sz="2400" b="1"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28</a:t>
            </a:fld>
            <a:endParaRPr lang="en-US" dirty="0"/>
          </a:p>
        </p:txBody>
      </p:sp>
    </p:spTree>
    <p:extLst>
      <p:ext uri="{BB962C8B-B14F-4D97-AF65-F5344CB8AC3E}">
        <p14:creationId xmlns:p14="http://schemas.microsoft.com/office/powerpoint/2010/main" val="53827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r>
              <a:rPr lang="en-US" dirty="0"/>
              <a:t>OBIEE 11g: Error: "BEA-000337&gt; [STUCK] </a:t>
            </a:r>
            <a:r>
              <a:rPr lang="en-US" dirty="0" err="1"/>
              <a:t>ExecuteThread</a:t>
            </a:r>
            <a:r>
              <a:rPr lang="en-US" dirty="0"/>
              <a:t>: '7' for queue: '</a:t>
            </a:r>
            <a:r>
              <a:rPr lang="en-US" dirty="0" err="1"/>
              <a:t>weblogic.kernel.Default</a:t>
            </a:r>
            <a:r>
              <a:rPr lang="en-US" dirty="0"/>
              <a:t> (self-tuning)' has been busy for "1,276" seconds working on the request" and BI Server Crashes</a:t>
            </a:r>
          </a:p>
          <a:p>
            <a:pPr marL="0" indent="0">
              <a:buNone/>
            </a:pPr>
            <a:r>
              <a:rPr lang="en-US" dirty="0"/>
              <a:t> </a:t>
            </a:r>
            <a:r>
              <a:rPr lang="en-US" sz="2400" dirty="0"/>
              <a:t>Symptoms</a:t>
            </a:r>
          </a:p>
          <a:p>
            <a:pPr>
              <a:buFont typeface="Wingdings" panose="05000000000000000000" pitchFamily="2" charset="2"/>
              <a:buChar char="Ø"/>
            </a:pPr>
            <a:r>
              <a:rPr lang="en-US" sz="2000" dirty="0"/>
              <a:t>Often you suffer very slow performance or BI Server crashes.  To recover the system, you must re-start WebLogic Server, OPMN and then all the BI services</a:t>
            </a:r>
          </a:p>
          <a:p>
            <a:pPr marL="0" indent="0">
              <a:buNone/>
            </a:pPr>
            <a:r>
              <a:rPr lang="en-US" sz="2000" dirty="0"/>
              <a:t>     If you examine bi_server1.log file, you see an error like the following repeating:</a:t>
            </a:r>
          </a:p>
          <a:p>
            <a:pPr marL="0" indent="0">
              <a:buNone/>
            </a:pPr>
            <a:r>
              <a:rPr lang="en-US" sz="2000" dirty="0"/>
              <a:t>&lt;Aug 18, 2012 11:49:53 AM EDT&gt; &lt;Error&gt; &lt;</a:t>
            </a:r>
            <a:r>
              <a:rPr lang="en-US" sz="2000" dirty="0" err="1"/>
              <a:t>WebLogicServer</a:t>
            </a:r>
            <a:r>
              <a:rPr lang="en-US" sz="2000" dirty="0"/>
              <a:t>&gt; &lt;CATL0AS461&gt; &lt;bi_server1&gt; &lt;[STANDBY] </a:t>
            </a:r>
            <a:r>
              <a:rPr lang="en-US" sz="2000" dirty="0" err="1"/>
              <a:t>ExecuteThread</a:t>
            </a:r>
            <a:r>
              <a:rPr lang="en-US" sz="2000" dirty="0"/>
              <a:t>: '2' for queue: '</a:t>
            </a:r>
            <a:r>
              <a:rPr lang="en-US" sz="2000" dirty="0" err="1"/>
              <a:t>weblogic.kernel.Default</a:t>
            </a:r>
            <a:r>
              <a:rPr lang="en-US" sz="2000" dirty="0"/>
              <a:t> (self-tuning)'&gt; &lt;&lt;WLS Kernel&gt;&gt; &lt;&gt; &lt;145c494ec18dcc31:76b19d11:139338e5633:-7ff9-000000000003b49d&gt; &lt;1345304993019&gt; &lt;BEA-000337&gt; &lt;[STUCK] </a:t>
            </a:r>
            <a:r>
              <a:rPr lang="en-US" sz="2000" dirty="0" err="1"/>
              <a:t>ExecuteThread</a:t>
            </a:r>
            <a:r>
              <a:rPr lang="en-US" sz="2000" dirty="0"/>
              <a:t>: '7' for queue: '</a:t>
            </a:r>
            <a:r>
              <a:rPr lang="en-US" sz="2000" dirty="0" err="1"/>
              <a:t>weblogic.kernel.Default</a:t>
            </a:r>
            <a:r>
              <a:rPr lang="en-US" sz="2000" dirty="0"/>
              <a:t> (self-tuning)' has been busy for "1,276" seconds working on the request "weblogic.servlet.internal.ServletRequestImpl@5a28b93[</a:t>
            </a:r>
            <a:br>
              <a:rPr lang="en-US" sz="2000" dirty="0"/>
            </a:br>
            <a:r>
              <a:rPr lang="en-US" sz="2000" dirty="0"/>
              <a:t>GET /analytics/</a:t>
            </a:r>
            <a:r>
              <a:rPr lang="en-US" sz="2000" dirty="0" err="1"/>
              <a:t>saw.dll?Dashboard&amp;portalPath</a:t>
            </a:r>
            <a:r>
              <a:rPr lang="en-US" sz="2000" dirty="0"/>
              <a:t>=%2fSHARED%2fCOXBI%2f_PORTAL%2fCOXBI HTTP/1.1</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29</a:t>
            </a:fld>
            <a:endParaRPr lang="en-US" dirty="0"/>
          </a:p>
        </p:txBody>
      </p:sp>
    </p:spTree>
    <p:extLst>
      <p:ext uri="{BB962C8B-B14F-4D97-AF65-F5344CB8AC3E}">
        <p14:creationId xmlns:p14="http://schemas.microsoft.com/office/powerpoint/2010/main" val="371618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Agenda with Highlight</a:t>
            </a:r>
            <a:endParaRPr lang="en-US" dirty="0"/>
          </a:p>
        </p:txBody>
      </p:sp>
      <p:sp>
        <p:nvSpPr>
          <p:cNvPr id="3" name="Content Placeholder 2"/>
          <p:cNvSpPr>
            <a:spLocks noGrp="1"/>
          </p:cNvSpPr>
          <p:nvPr>
            <p:ph idx="13"/>
          </p:nvPr>
        </p:nvSpPr>
        <p:spPr/>
        <p:txBody>
          <a:bodyPr/>
          <a:lstStyle/>
          <a:p>
            <a:r>
              <a:rPr lang="en-US" dirty="0"/>
              <a:t>Login</a:t>
            </a:r>
            <a:r>
              <a:rPr lang="en-US" dirty="0">
                <a:solidFill>
                  <a:schemeClr val="tx1">
                    <a:lumMod val="40000"/>
                    <a:lumOff val="60000"/>
                  </a:schemeClr>
                </a:solidFill>
              </a:rPr>
              <a:t> </a:t>
            </a:r>
            <a:r>
              <a:rPr lang="en-US" dirty="0"/>
              <a:t>Problems</a:t>
            </a:r>
          </a:p>
          <a:p>
            <a:r>
              <a:rPr lang="en-US" dirty="0">
                <a:solidFill>
                  <a:schemeClr val="tx1">
                    <a:lumMod val="40000"/>
                    <a:lumOff val="60000"/>
                  </a:schemeClr>
                </a:solidFill>
              </a:rPr>
              <a:t>Troubleshooting Stuck Threads or Hangs</a:t>
            </a:r>
          </a:p>
          <a:p>
            <a:r>
              <a:rPr lang="en-US" dirty="0">
                <a:solidFill>
                  <a:schemeClr val="tx1">
                    <a:lumMod val="40000"/>
                    <a:lumOff val="60000"/>
                  </a:schemeClr>
                </a:solidFill>
              </a:rPr>
              <a:t>OBIEE Component Crash</a:t>
            </a:r>
          </a:p>
          <a:p>
            <a:endParaRPr lang="en-US" dirty="0"/>
          </a:p>
          <a:p>
            <a:endParaRPr lang="en-US" dirty="0">
              <a:solidFill>
                <a:schemeClr val="tx1">
                  <a:lumMod val="40000"/>
                  <a:lumOff val="60000"/>
                </a:schemeClr>
              </a:solidFill>
            </a:endParaRPr>
          </a:p>
          <a:p>
            <a:endParaRPr lang="en-US" dirty="0">
              <a:solidFill>
                <a:schemeClr val="tx1">
                  <a:lumMod val="40000"/>
                  <a:lumOff val="60000"/>
                </a:schemeClr>
              </a:solidFill>
            </a:endParaRP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a:t>
            </a:fld>
            <a:endParaRPr lang="en-US" dirty="0"/>
          </a:p>
        </p:txBody>
      </p:sp>
    </p:spTree>
    <p:extLst>
      <p:ext uri="{BB962C8B-B14F-4D97-AF65-F5344CB8AC3E}">
        <p14:creationId xmlns:p14="http://schemas.microsoft.com/office/powerpoint/2010/main" val="241325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a:xfrm>
            <a:off x="531151" y="1449051"/>
            <a:ext cx="11126522" cy="4419600"/>
          </a:xfrm>
        </p:spPr>
        <p:txBody>
          <a:bodyPr>
            <a:noAutofit/>
          </a:bodyPr>
          <a:lstStyle/>
          <a:p>
            <a:r>
              <a:rPr lang="en-US" dirty="0"/>
              <a:t>Cause</a:t>
            </a:r>
          </a:p>
          <a:p>
            <a:pPr marL="0" indent="0">
              <a:buNone/>
            </a:pPr>
            <a:r>
              <a:rPr lang="en-US" sz="2400" dirty="0"/>
              <a:t>The maximum number connections  exceed the maximum number of concurrent requests in WebLogic Server.</a:t>
            </a:r>
          </a:p>
          <a:p>
            <a:r>
              <a:rPr lang="en-US" dirty="0"/>
              <a:t>Solution</a:t>
            </a:r>
          </a:p>
          <a:p>
            <a:pPr marL="0" indent="0">
              <a:buNone/>
            </a:pPr>
            <a:r>
              <a:rPr lang="en-US" sz="2400" dirty="0"/>
              <a:t>Increase the value of </a:t>
            </a:r>
            <a:r>
              <a:rPr lang="en-US" sz="2400" dirty="0" err="1"/>
              <a:t>oracle.bi.presentation.sawconnect.ConnectionPool.MaxConnections</a:t>
            </a:r>
            <a:r>
              <a:rPr lang="en-US" sz="2400" dirty="0"/>
              <a:t>=512 in </a:t>
            </a:r>
            <a:r>
              <a:rPr lang="en-US" sz="2400" dirty="0" err="1"/>
              <a:t>bridgeconfig.properties</a:t>
            </a:r>
            <a:r>
              <a:rPr lang="en-US" sz="2400" dirty="0"/>
              <a:t> File </a:t>
            </a:r>
          </a:p>
          <a:p>
            <a:r>
              <a:rPr lang="en-US" sz="2400" dirty="0"/>
              <a:t>In the connection pool you have to take care to set the maximum connections to the correct value.  Here are some guidelines as to the values to use:</a:t>
            </a:r>
          </a:p>
          <a:p>
            <a:r>
              <a:rPr lang="en-US" sz="2400" dirty="0"/>
              <a:t>Maximum connections to the dashboards = 10% of simultaneous users multiplied by the number of requests on a dashboard. But total connections have to be less than 800.</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30</a:t>
            </a:fld>
            <a:endParaRPr lang="en-US" dirty="0"/>
          </a:p>
        </p:txBody>
      </p:sp>
    </p:spTree>
    <p:extLst>
      <p:ext uri="{BB962C8B-B14F-4D97-AF65-F5344CB8AC3E}">
        <p14:creationId xmlns:p14="http://schemas.microsoft.com/office/powerpoint/2010/main" val="32172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r>
              <a:rPr lang="en-US" dirty="0"/>
              <a:t>For the connection pool dedicated to an initialization block it should be the number of concurrent users.</a:t>
            </a:r>
          </a:p>
          <a:p>
            <a:r>
              <a:rPr lang="en-US" dirty="0"/>
              <a:t>The number of connection pool should be increased according to the estimated number of concurrent users. However, be aware that increasing the allowed number of concurrent connections can potentially increase the load on the underlying database accessed by the connection pool.</a:t>
            </a:r>
          </a:p>
          <a:p>
            <a:r>
              <a:rPr lang="en-US" dirty="0"/>
              <a:t>Test and consult with your DBA to make sure the data source can handle the number of connections specified in the connection pool.</a:t>
            </a:r>
          </a:p>
          <a:p>
            <a:pPr marL="0" indent="0">
              <a:buNone/>
            </a:pPr>
            <a:endParaRPr lang="en-US" sz="2000" dirty="0"/>
          </a:p>
          <a:p>
            <a:pPr marL="0" indent="0">
              <a:buNone/>
            </a:pPr>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31</a:t>
            </a:fld>
            <a:endParaRPr lang="en-US" dirty="0"/>
          </a:p>
        </p:txBody>
      </p:sp>
    </p:spTree>
    <p:extLst>
      <p:ext uri="{BB962C8B-B14F-4D97-AF65-F5344CB8AC3E}">
        <p14:creationId xmlns:p14="http://schemas.microsoft.com/office/powerpoint/2010/main" val="170548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r>
              <a:rPr lang="en-US" sz="2400" dirty="0"/>
              <a:t>You have OBIEE 11g and you see that there are a lot of files created in the directory:</a:t>
            </a:r>
          </a:p>
          <a:p>
            <a:r>
              <a:rPr lang="en-US" sz="2400" dirty="0"/>
              <a:t>$&lt;DOMAIN_HOME&gt;/servers/bi_server1/</a:t>
            </a:r>
            <a:r>
              <a:rPr lang="en-US" sz="2400" dirty="0" err="1"/>
              <a:t>adr</a:t>
            </a:r>
            <a:r>
              <a:rPr lang="en-US" sz="2400" dirty="0"/>
              <a:t>/</a:t>
            </a:r>
            <a:r>
              <a:rPr lang="en-US" sz="2400" dirty="0" err="1"/>
              <a:t>diag</a:t>
            </a:r>
            <a:r>
              <a:rPr lang="en-US" sz="2400" dirty="0"/>
              <a:t>/</a:t>
            </a:r>
            <a:r>
              <a:rPr lang="en-US" sz="2400" dirty="0" err="1"/>
              <a:t>ofm</a:t>
            </a:r>
            <a:r>
              <a:rPr lang="en-US" sz="2400" dirty="0"/>
              <a:t>/</a:t>
            </a:r>
            <a:r>
              <a:rPr lang="en-US" sz="2400" dirty="0" err="1"/>
              <a:t>bifoundation_domain</a:t>
            </a:r>
            <a:r>
              <a:rPr lang="en-US" sz="2400" dirty="0"/>
              <a:t>/bi_server1/incident</a:t>
            </a:r>
          </a:p>
          <a:p>
            <a:r>
              <a:rPr lang="en-US" sz="2400" dirty="0"/>
              <a:t>by the managed server (bu_server1).  Reviewing one of the files, you see the following:</a:t>
            </a:r>
          </a:p>
          <a:p>
            <a:r>
              <a:rPr lang="en-US" sz="2400" dirty="0"/>
              <a:t>Incident detected using watch rule "</a:t>
            </a:r>
            <a:r>
              <a:rPr lang="en-US" sz="2400" dirty="0" err="1"/>
              <a:t>StuckThread</a:t>
            </a:r>
            <a:r>
              <a:rPr lang="en-US" sz="2400" dirty="0"/>
              <a:t>":</a:t>
            </a:r>
          </a:p>
          <a:p>
            <a:pPr marL="0" indent="0">
              <a:buNone/>
            </a:pPr>
            <a:r>
              <a:rPr lang="en-US" sz="2000" dirty="0"/>
              <a:t>Watch time: May 31, 2013 10:45:49 AM CEST</a:t>
            </a:r>
          </a:p>
          <a:p>
            <a:pPr marL="0" indent="0">
              <a:buNone/>
            </a:pPr>
            <a:r>
              <a:rPr lang="en-US" sz="2000" dirty="0"/>
              <a:t>Watch </a:t>
            </a:r>
            <a:r>
              <a:rPr lang="en-US" sz="2000" dirty="0" err="1"/>
              <a:t>ServerName</a:t>
            </a:r>
            <a:r>
              <a:rPr lang="en-US" sz="2000" dirty="0"/>
              <a:t>: bi_server1</a:t>
            </a:r>
          </a:p>
          <a:p>
            <a:pPr marL="0" indent="0">
              <a:buNone/>
            </a:pPr>
            <a:r>
              <a:rPr lang="en-US" sz="2000" dirty="0"/>
              <a:t>Watch </a:t>
            </a:r>
            <a:r>
              <a:rPr lang="en-US" sz="2000" dirty="0" err="1"/>
              <a:t>RuleType</a:t>
            </a:r>
            <a:r>
              <a:rPr lang="en-US" sz="2000" dirty="0"/>
              <a:t>: Log</a:t>
            </a:r>
          </a:p>
          <a:p>
            <a:pPr marL="0" indent="0">
              <a:buNone/>
            </a:pPr>
            <a:r>
              <a:rPr lang="en-US" sz="2000" dirty="0"/>
              <a:t>Watch Rule: (SEVERITY = 'Error') AND ((MSGID = 'WL-000337') OR (MSGID = 'BEA-000337'))</a:t>
            </a:r>
          </a:p>
          <a:p>
            <a:pPr marL="0" indent="0">
              <a:buNone/>
            </a:pPr>
            <a:r>
              <a:rPr lang="en-US" sz="2000" dirty="0"/>
              <a:t>Watch </a:t>
            </a:r>
            <a:r>
              <a:rPr lang="en-US" sz="2000" dirty="0" err="1"/>
              <a:t>DomainName</a:t>
            </a:r>
            <a:r>
              <a:rPr lang="en-US" sz="2000" dirty="0"/>
              <a:t>: </a:t>
            </a:r>
            <a:r>
              <a:rPr lang="en-US" sz="2000" dirty="0" err="1"/>
              <a:t>bifoundation_domain</a:t>
            </a:r>
            <a:endParaRPr lang="en-US" sz="2000" dirty="0"/>
          </a:p>
          <a:p>
            <a:pPr marL="0" indent="0">
              <a:buNone/>
            </a:pPr>
            <a:r>
              <a:rPr lang="en-US" sz="2000" dirty="0"/>
              <a:t>Watch Data:</a:t>
            </a:r>
          </a:p>
          <a:p>
            <a:pPr marL="0" indent="0">
              <a:buNone/>
            </a:pPr>
            <a:endParaRPr lang="en-US" sz="2000" dirty="0"/>
          </a:p>
        </p:txBody>
      </p:sp>
      <p:sp>
        <p:nvSpPr>
          <p:cNvPr id="6" name="Footer Placeholder 5"/>
          <p:cNvSpPr>
            <a:spLocks noGrp="1"/>
          </p:cNvSpPr>
          <p:nvPr>
            <p:ph type="ftr" sz="quarter" idx="11"/>
          </p:nvPr>
        </p:nvSpPr>
        <p:spPr/>
        <p:txBody>
          <a:bodyPr/>
          <a:lstStyle/>
          <a:p>
            <a:r>
              <a:rPr lang="en-US" dirty="0"/>
              <a:t>Confidential – Oracle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lang="en-US" smtClean="0"/>
              <a:pPr/>
              <a:t>32</a:t>
            </a:fld>
            <a:endParaRPr lang="en-US" dirty="0"/>
          </a:p>
        </p:txBody>
      </p:sp>
    </p:spTree>
    <p:extLst>
      <p:ext uri="{BB962C8B-B14F-4D97-AF65-F5344CB8AC3E}">
        <p14:creationId xmlns:p14="http://schemas.microsoft.com/office/powerpoint/2010/main" val="323061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pPr marL="0" indent="0">
              <a:buNone/>
            </a:pPr>
            <a:r>
              <a:rPr lang="en-US" sz="2000" dirty="0"/>
              <a:t>DATE : May 31, 2013 10:45:49 AM CEST</a:t>
            </a:r>
          </a:p>
          <a:p>
            <a:pPr marL="0" indent="0">
              <a:buNone/>
            </a:pPr>
            <a:r>
              <a:rPr lang="en-US" sz="2000" dirty="0"/>
              <a:t>  SERVER : bi_server1</a:t>
            </a:r>
          </a:p>
          <a:p>
            <a:pPr marL="0" indent="0">
              <a:buNone/>
            </a:pPr>
            <a:r>
              <a:rPr lang="en-US" sz="2000" dirty="0"/>
              <a:t>  MESSAGE : [STUCK] </a:t>
            </a:r>
            <a:r>
              <a:rPr lang="en-US" sz="2000" dirty="0" err="1"/>
              <a:t>ExecuteThread</a:t>
            </a:r>
            <a:r>
              <a:rPr lang="en-US" sz="2000" dirty="0"/>
              <a:t>: '46' for queue: '</a:t>
            </a:r>
            <a:r>
              <a:rPr lang="en-US" sz="2000" dirty="0" err="1"/>
              <a:t>weblogic.kernel.Default</a:t>
            </a:r>
            <a:r>
              <a:rPr lang="en-US" sz="2000" dirty="0"/>
              <a:t> (self-tuning)' has been busy for "603" seconds working on the request "weblogic.servlet.internal.ServletRequestImpl@4e11c74[GET /analytics/</a:t>
            </a:r>
            <a:r>
              <a:rPr lang="en-US" sz="2000" dirty="0" err="1"/>
              <a:t>saw.dll?dashboard&amp;PortalPath</a:t>
            </a:r>
            <a:r>
              <a:rPr lang="en-US" sz="2000" dirty="0"/>
              <a:t>=%2Fshared%2FServizio%20Clienti%20Premium%2F_portal%2FSWAP%20Easy%20Pay HTTP/1.1</a:t>
            </a:r>
          </a:p>
          <a:p>
            <a:pPr marL="0" indent="0">
              <a:buNone/>
            </a:pPr>
            <a:r>
              <a:rPr lang="en-US" sz="2000" dirty="0"/>
              <a:t>Accept: image/gif, image/x-</a:t>
            </a:r>
            <a:r>
              <a:rPr lang="en-US" sz="2000" dirty="0" err="1"/>
              <a:t>xbitmap</a:t>
            </a:r>
            <a:r>
              <a:rPr lang="en-US" sz="2000" dirty="0"/>
              <a:t>, image/jpeg, image/</a:t>
            </a:r>
            <a:r>
              <a:rPr lang="en-US" sz="2000" dirty="0" err="1"/>
              <a:t>pjpeg</a:t>
            </a:r>
            <a:r>
              <a:rPr lang="en-US" sz="2000" dirty="0"/>
              <a:t>, application/x-shockwave-flash, application/x-</a:t>
            </a:r>
            <a:r>
              <a:rPr lang="en-US" sz="2000" dirty="0" err="1"/>
              <a:t>ms</a:t>
            </a:r>
            <a:r>
              <a:rPr lang="en-US" sz="2000" dirty="0"/>
              <a:t>-application, application/x-</a:t>
            </a:r>
            <a:r>
              <a:rPr lang="en-US" sz="2000" dirty="0" err="1"/>
              <a:t>ms</a:t>
            </a:r>
            <a:r>
              <a:rPr lang="en-US" sz="2000" dirty="0"/>
              <a:t>-</a:t>
            </a:r>
            <a:r>
              <a:rPr lang="en-US" sz="2000" dirty="0" err="1"/>
              <a:t>xbap</a:t>
            </a:r>
            <a:r>
              <a:rPr lang="en-US" sz="2000" dirty="0"/>
              <a:t>, application/vnd.ms-</a:t>
            </a:r>
            <a:r>
              <a:rPr lang="en-US" sz="2000" dirty="0" err="1"/>
              <a:t>xpsdocument</a:t>
            </a:r>
            <a:r>
              <a:rPr lang="en-US" sz="2000" dirty="0"/>
              <a:t>, application/</a:t>
            </a:r>
            <a:r>
              <a:rPr lang="en-US" sz="2000" dirty="0" err="1"/>
              <a:t>xaml+xml</a:t>
            </a:r>
            <a:r>
              <a:rPr lang="en-US" sz="2000" dirty="0"/>
              <a:t>, application/vnd.ms-excel, application/vnd.ms-</a:t>
            </a:r>
            <a:r>
              <a:rPr lang="en-US" sz="2000" dirty="0" err="1"/>
              <a:t>powerpoint</a:t>
            </a:r>
            <a:r>
              <a:rPr lang="en-US" sz="2000" dirty="0"/>
              <a:t>, application/</a:t>
            </a:r>
            <a:r>
              <a:rPr lang="en-US" sz="2000" dirty="0" err="1"/>
              <a:t>msword</a:t>
            </a:r>
            <a:r>
              <a:rPr lang="en-US" sz="2000" dirty="0"/>
              <a:t>, */*Accept-Language: it</a:t>
            </a:r>
          </a:p>
          <a:p>
            <a:r>
              <a:rPr lang="en-US" dirty="0"/>
              <a:t>Cause</a:t>
            </a:r>
          </a:p>
          <a:p>
            <a:pPr marL="0" indent="0">
              <a:buNone/>
            </a:pPr>
            <a:r>
              <a:rPr lang="en-US" sz="2000" dirty="0"/>
              <a:t>You have run out of available threads in WebLogic Server.  This might be caused by too many security calls each time the cache refreshes.</a:t>
            </a:r>
          </a:p>
          <a:p>
            <a:pPr marL="0" indent="0">
              <a:buNone/>
            </a:pPr>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33</a:t>
            </a:fld>
            <a:endParaRPr lang="en-US" dirty="0"/>
          </a:p>
        </p:txBody>
      </p:sp>
    </p:spTree>
    <p:extLst>
      <p:ext uri="{BB962C8B-B14F-4D97-AF65-F5344CB8AC3E}">
        <p14:creationId xmlns:p14="http://schemas.microsoft.com/office/powerpoint/2010/main" val="99835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r>
              <a:rPr lang="en-US" dirty="0"/>
              <a:t>Solution</a:t>
            </a:r>
          </a:p>
          <a:p>
            <a:pPr marL="0" indent="0">
              <a:buNone/>
            </a:pPr>
            <a:r>
              <a:rPr lang="en-US" sz="2000" dirty="0"/>
              <a:t>1) Add more threads to WebLogic Server.</a:t>
            </a:r>
          </a:p>
          <a:p>
            <a:pPr marL="0" indent="0">
              <a:buNone/>
            </a:pPr>
            <a:r>
              <a:rPr lang="en-US" sz="2000" dirty="0"/>
              <a:t>See the solution to Note 1495747.1: OBIEE 11g: Error: "&lt;BEA-000337&gt; &lt;[STUCK] </a:t>
            </a:r>
            <a:r>
              <a:rPr lang="en-US" sz="2000" dirty="0" err="1"/>
              <a:t>ExecuteThread</a:t>
            </a:r>
            <a:r>
              <a:rPr lang="en-US" sz="2000" dirty="0"/>
              <a:t>: '7' for queue: '</a:t>
            </a:r>
            <a:r>
              <a:rPr lang="en-US" sz="2000" dirty="0" err="1"/>
              <a:t>weblogic.kernel.Default</a:t>
            </a:r>
            <a:r>
              <a:rPr lang="en-US" sz="2000" dirty="0"/>
              <a:t> (self-tuning)' has been busy for "1,276" seconds working on the request" and BI Server Crashes</a:t>
            </a:r>
          </a:p>
          <a:p>
            <a:pPr marL="0" indent="0">
              <a:buNone/>
            </a:pPr>
            <a:r>
              <a:rPr lang="en-US" sz="2000" dirty="0"/>
              <a:t>Follow these steps from section 41.10.1.5 - Oracle Business Intelligence Server Shows </a:t>
            </a:r>
            <a:r>
              <a:rPr lang="en-US" sz="2000" dirty="0" err="1"/>
              <a:t>StuckThreadMaxTime</a:t>
            </a:r>
            <a:r>
              <a:rPr lang="en-US" sz="2000" dirty="0"/>
              <a:t> Exception :</a:t>
            </a:r>
          </a:p>
          <a:p>
            <a:pPr marL="457200" indent="-457200">
              <a:buFont typeface="+mj-lt"/>
              <a:buAutoNum type="arabicPeriod"/>
            </a:pPr>
            <a:r>
              <a:rPr lang="en-US" sz="2000" dirty="0"/>
              <a:t>Log in to the Administration console.</a:t>
            </a:r>
          </a:p>
          <a:p>
            <a:pPr marL="457200" indent="-457200">
              <a:buFont typeface="+mj-lt"/>
              <a:buAutoNum type="arabicPeriod"/>
            </a:pPr>
            <a:r>
              <a:rPr lang="en-US" sz="2000" dirty="0"/>
              <a:t>Choose Oracle Business Intelligence server.</a:t>
            </a:r>
          </a:p>
          <a:p>
            <a:pPr marL="457200" indent="-457200">
              <a:buFont typeface="+mj-lt"/>
              <a:buAutoNum type="arabicPeriod"/>
            </a:pPr>
            <a:r>
              <a:rPr lang="en-US" sz="2000" dirty="0"/>
              <a:t>Go to Configuration, select Tuning tab and increase the Stuck Thread Max Time to a higher value like 84600 seconds (the default is 600 seconds.). This will defer the </a:t>
            </a:r>
            <a:r>
              <a:rPr lang="en-US" sz="2000" dirty="0" err="1"/>
              <a:t>StuckThreads</a:t>
            </a:r>
            <a:r>
              <a:rPr lang="en-US" sz="2000" dirty="0"/>
              <a:t> error from appearing in the logs. Once the editing is complete, restart Oracle BI server.</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34</a:t>
            </a:fld>
            <a:endParaRPr lang="en-US" dirty="0"/>
          </a:p>
        </p:txBody>
      </p:sp>
    </p:spTree>
    <p:extLst>
      <p:ext uri="{BB962C8B-B14F-4D97-AF65-F5344CB8AC3E}">
        <p14:creationId xmlns:p14="http://schemas.microsoft.com/office/powerpoint/2010/main" val="3904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stuck thread issues</a:t>
            </a:r>
          </a:p>
        </p:txBody>
      </p:sp>
      <p:sp>
        <p:nvSpPr>
          <p:cNvPr id="3" name="Content Placeholder 2"/>
          <p:cNvSpPr>
            <a:spLocks noGrp="1"/>
          </p:cNvSpPr>
          <p:nvPr>
            <p:ph idx="1"/>
          </p:nvPr>
        </p:nvSpPr>
        <p:spPr/>
        <p:txBody>
          <a:bodyPr>
            <a:noAutofit/>
          </a:bodyPr>
          <a:lstStyle/>
          <a:p>
            <a:pPr marL="0" indent="0">
              <a:buNone/>
            </a:pPr>
            <a:r>
              <a:rPr lang="en-US" dirty="0"/>
              <a:t>2) </a:t>
            </a:r>
            <a:r>
              <a:rPr lang="en-US" sz="2400" dirty="0"/>
              <a:t>Reduce the number of security calls by making the cache refresh less frequent.</a:t>
            </a:r>
          </a:p>
          <a:p>
            <a:r>
              <a:rPr lang="en-US" sz="2400" dirty="0"/>
              <a:t>For example, add the following settings to the instanceconfig.xml:</a:t>
            </a:r>
          </a:p>
          <a:p>
            <a:pPr marL="0" indent="0">
              <a:buNone/>
            </a:pPr>
            <a:endParaRPr lang="en-US" sz="2400" dirty="0"/>
          </a:p>
          <a:p>
            <a:pPr>
              <a:spcBef>
                <a:spcPts val="0"/>
              </a:spcBef>
            </a:pPr>
            <a:r>
              <a:rPr lang="en-US" sz="2000" dirty="0"/>
              <a:t>&lt;Cache&gt;</a:t>
            </a:r>
          </a:p>
          <a:p>
            <a:pPr>
              <a:spcBef>
                <a:spcPts val="0"/>
              </a:spcBef>
            </a:pPr>
            <a:r>
              <a:rPr lang="en-US" sz="2000" dirty="0"/>
              <a:t>&lt;</a:t>
            </a:r>
            <a:r>
              <a:rPr lang="en-US" sz="2000" dirty="0" err="1"/>
              <a:t>UserPopulationAccountDetailsCacheByGUID</a:t>
            </a:r>
            <a:r>
              <a:rPr lang="en-US" sz="2000" dirty="0"/>
              <a:t>&gt;</a:t>
            </a:r>
          </a:p>
          <a:p>
            <a:pPr>
              <a:spcBef>
                <a:spcPts val="0"/>
              </a:spcBef>
            </a:pPr>
            <a:r>
              <a:rPr lang="en-US" sz="2000" dirty="0"/>
              <a:t>&lt;</a:t>
            </a:r>
            <a:r>
              <a:rPr lang="en-US" sz="2000" dirty="0" err="1"/>
              <a:t>CleanupFrequencyMinutes</a:t>
            </a:r>
            <a:r>
              <a:rPr lang="en-US" sz="2000" dirty="0"/>
              <a:t>&gt;1440&lt;/</a:t>
            </a:r>
            <a:r>
              <a:rPr lang="en-US" sz="2000" dirty="0" err="1"/>
              <a:t>CleanupFrequencyMinutes</a:t>
            </a:r>
            <a:r>
              <a:rPr lang="en-US" sz="2000" dirty="0"/>
              <a:t>&gt;</a:t>
            </a:r>
          </a:p>
          <a:p>
            <a:pPr>
              <a:spcBef>
                <a:spcPts val="0"/>
              </a:spcBef>
            </a:pPr>
            <a:r>
              <a:rPr lang="en-US" sz="2000" dirty="0"/>
              <a:t>&lt;</a:t>
            </a:r>
            <a:r>
              <a:rPr lang="en-US" sz="2000" dirty="0" err="1"/>
              <a:t>MaxAgeMinutes</a:t>
            </a:r>
            <a:r>
              <a:rPr lang="en-US" sz="2000" dirty="0"/>
              <a:t>&gt;1440&lt;/</a:t>
            </a:r>
            <a:r>
              <a:rPr lang="en-US" sz="2000" dirty="0" err="1"/>
              <a:t>MaxAgeMinutes</a:t>
            </a:r>
            <a:r>
              <a:rPr lang="en-US" sz="2000" dirty="0"/>
              <a:t>&gt;</a:t>
            </a:r>
          </a:p>
          <a:p>
            <a:pPr>
              <a:spcBef>
                <a:spcPts val="0"/>
              </a:spcBef>
            </a:pPr>
            <a:r>
              <a:rPr lang="en-US" sz="2000" dirty="0"/>
              <a:t>&lt;/</a:t>
            </a:r>
            <a:r>
              <a:rPr lang="en-US" sz="2000" dirty="0" err="1"/>
              <a:t>UserPopulationAccountDetailsCacheByGUID</a:t>
            </a:r>
            <a:r>
              <a:rPr lang="en-US" sz="2000" dirty="0"/>
              <a:t>&gt;</a:t>
            </a:r>
          </a:p>
          <a:p>
            <a:pPr>
              <a:spcBef>
                <a:spcPts val="0"/>
              </a:spcBef>
            </a:pPr>
            <a:r>
              <a:rPr lang="en-US" sz="2000" dirty="0"/>
              <a:t>&lt;</a:t>
            </a:r>
            <a:r>
              <a:rPr lang="en-US" sz="2000" dirty="0" err="1"/>
              <a:t>RoleHierarchyCache</a:t>
            </a:r>
            <a:r>
              <a:rPr lang="en-US" sz="2000" dirty="0"/>
              <a:t>&gt;</a:t>
            </a:r>
          </a:p>
          <a:p>
            <a:pPr>
              <a:spcBef>
                <a:spcPts val="0"/>
              </a:spcBef>
            </a:pPr>
            <a:r>
              <a:rPr lang="en-US" sz="2000" dirty="0"/>
              <a:t>&lt;</a:t>
            </a:r>
            <a:r>
              <a:rPr lang="en-US" sz="2000" dirty="0" err="1"/>
              <a:t>CleanupFrequencyMinutes</a:t>
            </a:r>
            <a:r>
              <a:rPr lang="en-US" sz="2000" dirty="0"/>
              <a:t>&gt;1440&lt;/</a:t>
            </a:r>
            <a:r>
              <a:rPr lang="en-US" sz="2000" dirty="0" err="1"/>
              <a:t>CleanupFrequencyMinutes</a:t>
            </a:r>
            <a:r>
              <a:rPr lang="en-US" sz="2000" dirty="0"/>
              <a:t>&gt;</a:t>
            </a:r>
          </a:p>
          <a:p>
            <a:pPr>
              <a:spcBef>
                <a:spcPts val="0"/>
              </a:spcBef>
            </a:pPr>
            <a:r>
              <a:rPr lang="en-US" sz="2000" dirty="0"/>
              <a:t>&lt;</a:t>
            </a:r>
            <a:r>
              <a:rPr lang="en-US" sz="2000" dirty="0" err="1"/>
              <a:t>MaxAgeMinutes</a:t>
            </a:r>
            <a:r>
              <a:rPr lang="en-US" sz="2000" dirty="0"/>
              <a:t>&gt;1440&lt;/</a:t>
            </a:r>
            <a:r>
              <a:rPr lang="en-US" sz="2000" dirty="0" err="1"/>
              <a:t>MaxAgeMinutes</a:t>
            </a:r>
            <a:r>
              <a:rPr lang="en-US" sz="2000" dirty="0"/>
              <a:t>&gt;</a:t>
            </a:r>
          </a:p>
          <a:p>
            <a:pPr>
              <a:spcBef>
                <a:spcPts val="0"/>
              </a:spcBef>
            </a:pPr>
            <a:r>
              <a:rPr lang="en-US" sz="2000" dirty="0"/>
              <a:t>&lt;/</a:t>
            </a:r>
            <a:r>
              <a:rPr lang="en-US" sz="2000" dirty="0" err="1"/>
              <a:t>RoleHierarchyCache</a:t>
            </a:r>
            <a:r>
              <a:rPr lang="en-US" sz="2000" dirty="0"/>
              <a:t>&gt;</a:t>
            </a:r>
          </a:p>
          <a:p>
            <a:pPr>
              <a:spcBef>
                <a:spcPts val="0"/>
              </a:spcBef>
            </a:pPr>
            <a:r>
              <a:rPr lang="en-US" sz="2000" dirty="0"/>
              <a:t>&lt;/Cache&gt;</a:t>
            </a:r>
          </a:p>
          <a:p>
            <a:pPr marL="0" indent="0">
              <a:buNone/>
            </a:pPr>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35</a:t>
            </a:fld>
            <a:endParaRPr lang="en-US" dirty="0"/>
          </a:p>
        </p:txBody>
      </p:sp>
    </p:spTree>
    <p:extLst>
      <p:ext uri="{BB962C8B-B14F-4D97-AF65-F5344CB8AC3E}">
        <p14:creationId xmlns:p14="http://schemas.microsoft.com/office/powerpoint/2010/main" val="26077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655775"/>
            <a:ext cx="11125200" cy="889000"/>
          </a:xfrm>
        </p:spPr>
        <p:txBody>
          <a:bodyPr/>
          <a:lstStyle/>
          <a:p>
            <a:pPr algn="ctr"/>
            <a:r>
              <a:rPr lang="en-US" dirty="0"/>
              <a:t>Use NQCMD to test BI Server with logical SQL from an analysis</a:t>
            </a:r>
          </a:p>
        </p:txBody>
      </p:sp>
      <p:sp>
        <p:nvSpPr>
          <p:cNvPr id="3" name="Content Placeholder 2"/>
          <p:cNvSpPr>
            <a:spLocks noGrp="1"/>
          </p:cNvSpPr>
          <p:nvPr>
            <p:ph idx="1"/>
          </p:nvPr>
        </p:nvSpPr>
        <p:spPr>
          <a:xfrm>
            <a:off x="531151" y="1987139"/>
            <a:ext cx="11126522" cy="3214254"/>
          </a:xfrm>
        </p:spPr>
        <p:txBody>
          <a:bodyPr>
            <a:noAutofit/>
          </a:bodyPr>
          <a:lstStyle/>
          <a:p>
            <a:r>
              <a:rPr lang="en-US" dirty="0"/>
              <a:t>This method can help determine and isolate if the BI Server (</a:t>
            </a:r>
            <a:r>
              <a:rPr lang="en-US" dirty="0" err="1"/>
              <a:t>nqsserver</a:t>
            </a:r>
            <a:r>
              <a:rPr lang="en-US" dirty="0"/>
              <a:t>) is hanging when communicating with the database / </a:t>
            </a:r>
            <a:r>
              <a:rPr lang="en-US" dirty="0" err="1"/>
              <a:t>datasource</a:t>
            </a:r>
            <a:r>
              <a:rPr lang="en-US" dirty="0"/>
              <a:t> and remove the Presentation Server from the equation.</a:t>
            </a:r>
          </a:p>
          <a:p>
            <a:r>
              <a:rPr lang="en-US" dirty="0"/>
              <a:t>For more information please refer to the following document: </a:t>
            </a:r>
            <a:r>
              <a:rPr lang="en-US" dirty="0">
                <a:hlinkClick r:id="rId3"/>
              </a:rPr>
              <a:t>Using </a:t>
            </a:r>
            <a:r>
              <a:rPr lang="en-US" dirty="0" err="1">
                <a:hlinkClick r:id="rId3"/>
              </a:rPr>
              <a:t>nqcmd</a:t>
            </a:r>
            <a:r>
              <a:rPr lang="en-US" dirty="0">
                <a:hlinkClick r:id="rId3"/>
              </a:rPr>
              <a:t> to Test and Refine the Repository</a:t>
            </a:r>
            <a:endParaRPr lang="en-US" sz="2000" dirty="0"/>
          </a:p>
          <a:p>
            <a:pPr marL="0" indent="0">
              <a:buNone/>
            </a:pPr>
            <a:endParaRPr lang="en-US" sz="2000"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36</a:t>
            </a:fld>
            <a:endParaRPr lang="en-US" dirty="0"/>
          </a:p>
        </p:txBody>
      </p:sp>
    </p:spTree>
    <p:extLst>
      <p:ext uri="{BB962C8B-B14F-4D97-AF65-F5344CB8AC3E}">
        <p14:creationId xmlns:p14="http://schemas.microsoft.com/office/powerpoint/2010/main" val="4325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Agenda with Highlight</a:t>
            </a:r>
            <a:endParaRPr lang="en-US" dirty="0"/>
          </a:p>
        </p:txBody>
      </p:sp>
      <p:sp>
        <p:nvSpPr>
          <p:cNvPr id="3" name="Content Placeholder 2"/>
          <p:cNvSpPr>
            <a:spLocks noGrp="1"/>
          </p:cNvSpPr>
          <p:nvPr>
            <p:ph idx="13"/>
          </p:nvPr>
        </p:nvSpPr>
        <p:spPr/>
        <p:txBody>
          <a:bodyPr/>
          <a:lstStyle/>
          <a:p>
            <a:r>
              <a:rPr lang="en-US" dirty="0">
                <a:solidFill>
                  <a:schemeClr val="tx1">
                    <a:lumMod val="40000"/>
                    <a:lumOff val="60000"/>
                  </a:schemeClr>
                </a:solidFill>
              </a:rPr>
              <a:t>Login Problems</a:t>
            </a:r>
          </a:p>
          <a:p>
            <a:r>
              <a:rPr lang="en-US" dirty="0">
                <a:solidFill>
                  <a:schemeClr val="tx1">
                    <a:lumMod val="40000"/>
                    <a:lumOff val="60000"/>
                  </a:schemeClr>
                </a:solidFill>
              </a:rPr>
              <a:t>Troubleshooting Stuck Threads or Hangs</a:t>
            </a:r>
          </a:p>
          <a:p>
            <a:r>
              <a:rPr lang="en-US" dirty="0"/>
              <a:t>OBIEE Component Crash</a:t>
            </a:r>
          </a:p>
          <a:p>
            <a:endParaRPr lang="en-US" dirty="0">
              <a:solidFill>
                <a:schemeClr val="tx1">
                  <a:lumMod val="40000"/>
                  <a:lumOff val="60000"/>
                </a:schemeClr>
              </a:solidFill>
            </a:endParaRPr>
          </a:p>
          <a:p>
            <a:endParaRPr lang="en-US" dirty="0"/>
          </a:p>
          <a:p>
            <a:endParaRPr lang="en-US" dirty="0">
              <a:solidFill>
                <a:schemeClr val="tx1">
                  <a:lumMod val="40000"/>
                  <a:lumOff val="60000"/>
                </a:schemeClr>
              </a:solidFill>
            </a:endParaRPr>
          </a:p>
          <a:p>
            <a:endParaRPr lang="en-US" dirty="0">
              <a:solidFill>
                <a:schemeClr val="tx1">
                  <a:lumMod val="40000"/>
                  <a:lumOff val="60000"/>
                </a:schemeClr>
              </a:solidFill>
            </a:endParaRPr>
          </a:p>
        </p:txBody>
      </p:sp>
      <p:sp>
        <p:nvSpPr>
          <p:cNvPr id="16" name="Pentagon 1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1</a:t>
            </a:r>
          </a:p>
        </p:txBody>
      </p:sp>
      <p:sp>
        <p:nvSpPr>
          <p:cNvPr id="17" name="Pentagon 16"/>
          <p:cNvSpPr/>
          <p:nvPr/>
        </p:nvSpPr>
        <p:spPr>
          <a:xfrm>
            <a:off x="2186329" y="2677477"/>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2</a:t>
            </a:r>
          </a:p>
        </p:txBody>
      </p:sp>
      <p:sp>
        <p:nvSpPr>
          <p:cNvPr id="18" name="Pentagon 17"/>
          <p:cNvSpPr/>
          <p:nvPr/>
        </p:nvSpPr>
        <p:spPr>
          <a:xfrm>
            <a:off x="2186329" y="3373754"/>
            <a:ext cx="457200" cy="320040"/>
          </a:xfrm>
          <a:prstGeom prst="homePlate">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a:solidFill>
                  <a:schemeClr val="bg1"/>
                </a:solidFill>
              </a:rPr>
              <a:t>3</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37</a:t>
            </a:fld>
            <a:endParaRPr lang="en-US" dirty="0"/>
          </a:p>
        </p:txBody>
      </p:sp>
    </p:spTree>
    <p:extLst>
      <p:ext uri="{BB962C8B-B14F-4D97-AF65-F5344CB8AC3E}">
        <p14:creationId xmlns:p14="http://schemas.microsoft.com/office/powerpoint/2010/main" val="131908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OBIEE Component Crash</a:t>
            </a:r>
          </a:p>
        </p:txBody>
      </p:sp>
      <p:sp>
        <p:nvSpPr>
          <p:cNvPr id="3" name="Content Placeholder 2"/>
          <p:cNvSpPr>
            <a:spLocks noGrp="1"/>
          </p:cNvSpPr>
          <p:nvPr>
            <p:ph idx="1"/>
          </p:nvPr>
        </p:nvSpPr>
        <p:spPr>
          <a:xfrm>
            <a:off x="531151" y="1524001"/>
            <a:ext cx="11126522" cy="3701142"/>
          </a:xfrm>
        </p:spPr>
        <p:txBody>
          <a:bodyPr>
            <a:noAutofit/>
          </a:bodyPr>
          <a:lstStyle/>
          <a:p>
            <a:r>
              <a:rPr lang="en-US" sz="2400" dirty="0"/>
              <a:t>OBIEE 10-12c: Steps To Generate Stack Trace Output To Debug Core Dump Or Hang On Linux / Unix (Doc ID 1382369.1)</a:t>
            </a:r>
          </a:p>
          <a:p>
            <a:r>
              <a:rPr lang="en-US" sz="2400" dirty="0"/>
              <a:t>OBIEE 10g-12c: Steps To Generate An </a:t>
            </a:r>
            <a:r>
              <a:rPr lang="en-US" sz="2400" dirty="0" err="1"/>
              <a:t>ADPlus</a:t>
            </a:r>
            <a:r>
              <a:rPr lang="en-US" sz="2400" dirty="0"/>
              <a:t> Stack Trace To Debug A Crash OR Hang On Windows (Doc ID 958101.1)</a:t>
            </a:r>
          </a:p>
          <a:p>
            <a:r>
              <a:rPr lang="en-US" sz="2400" dirty="0"/>
              <a:t>Generate stack trace &amp; </a:t>
            </a:r>
            <a:r>
              <a:rPr lang="en-US" sz="2400" dirty="0" err="1"/>
              <a:t>ADPlus</a:t>
            </a:r>
            <a:r>
              <a:rPr lang="en-US" sz="2400" dirty="0"/>
              <a:t> Stack Trace  per the above notes make sure the stack trace collect all the information Open Service Request with Oracle Support.</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38</a:t>
            </a:fld>
            <a:endParaRPr lang="en-US" dirty="0"/>
          </a:p>
        </p:txBody>
      </p:sp>
    </p:spTree>
    <p:extLst>
      <p:ext uri="{BB962C8B-B14F-4D97-AF65-F5344CB8AC3E}">
        <p14:creationId xmlns:p14="http://schemas.microsoft.com/office/powerpoint/2010/main" val="27717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3" name="Content Placeholder 2"/>
          <p:cNvSpPr>
            <a:spLocks noGrp="1"/>
          </p:cNvSpPr>
          <p:nvPr>
            <p:ph idx="1"/>
          </p:nvPr>
        </p:nvSpPr>
        <p:spPr/>
        <p:txBody>
          <a:bodyPr>
            <a:noAutofit/>
          </a:bodyPr>
          <a:lstStyle/>
          <a:p>
            <a:r>
              <a:rPr lang="en-US" dirty="0"/>
              <a:t>Need to clarify the Following First</a:t>
            </a:r>
          </a:p>
          <a:p>
            <a:pPr lvl="1"/>
            <a:r>
              <a:rPr lang="en-US" dirty="0"/>
              <a:t>Authentication </a:t>
            </a:r>
          </a:p>
          <a:p>
            <a:r>
              <a:rPr lang="en-US" dirty="0"/>
              <a:t>   </a:t>
            </a:r>
            <a:r>
              <a:rPr lang="en-US" sz="2000" dirty="0"/>
              <a:t>The process of granting an authenticated user access to a resource in accordance to their assigned privileges</a:t>
            </a:r>
          </a:p>
          <a:p>
            <a:pPr lvl="1"/>
            <a:r>
              <a:rPr lang="en-US" dirty="0"/>
              <a:t>Authentication Provider</a:t>
            </a:r>
          </a:p>
          <a:p>
            <a:r>
              <a:rPr lang="en-US" sz="2000" dirty="0"/>
              <a:t>A security provider used to access user and group information and responsible for authenticating users. Oracle Business Intelligence default authentication provider is Oracle WebLogic Server embedded directory server and is named </a:t>
            </a:r>
            <a:r>
              <a:rPr lang="en-US" sz="2000" dirty="0" err="1"/>
              <a:t>DefaultAuthenticator</a:t>
            </a:r>
            <a:r>
              <a:rPr lang="en-US" sz="2000" dirty="0"/>
              <a:t>.</a:t>
            </a:r>
          </a:p>
          <a:p>
            <a:pPr lvl="1"/>
            <a:r>
              <a:rPr lang="en-US" dirty="0"/>
              <a:t>Credential Store Provider</a:t>
            </a:r>
          </a:p>
          <a:p>
            <a:r>
              <a:rPr lang="en-US" sz="2000" dirty="0"/>
              <a:t>The credential store is used to store and manage credentials securely that are used internally between Oracle Business Intelligence components. For example, SSL certificates are stored here.</a:t>
            </a:r>
          </a:p>
          <a:p>
            <a:pPr lvl="1"/>
            <a:endParaRPr lang="en-US"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4</a:t>
            </a:fld>
            <a:endParaRPr lang="en-US" dirty="0"/>
          </a:p>
        </p:txBody>
      </p:sp>
    </p:spTree>
    <p:extLst>
      <p:ext uri="{BB962C8B-B14F-4D97-AF65-F5344CB8AC3E}">
        <p14:creationId xmlns:p14="http://schemas.microsoft.com/office/powerpoint/2010/main" val="9819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3" name="Content Placeholder 2"/>
          <p:cNvSpPr>
            <a:spLocks noGrp="1"/>
          </p:cNvSpPr>
          <p:nvPr>
            <p:ph idx="1"/>
          </p:nvPr>
        </p:nvSpPr>
        <p:spPr/>
        <p:txBody>
          <a:bodyPr>
            <a:noAutofit/>
          </a:bodyPr>
          <a:lstStyle/>
          <a:p>
            <a:r>
              <a:rPr lang="en-US" dirty="0"/>
              <a:t>Identity Store Provider</a:t>
            </a:r>
          </a:p>
          <a:p>
            <a:pPr lvl="1"/>
            <a:r>
              <a:rPr lang="en-US" dirty="0"/>
              <a:t>An identity store contains user name, password, and group membership information. In Oracle Business Intelligence, the identity store is typically a directory server and is what an authentication provider accesses during the authentication process. For example, when a user name and password combination is entered at log in, the authentication provider searches the identity store to verify the credentials provided. Oracle Business Intelligence can be re-configured to use alternative identity stores,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5</a:t>
            </a:fld>
            <a:endParaRPr lang="en-US" dirty="0"/>
          </a:p>
        </p:txBody>
      </p:sp>
    </p:spTree>
    <p:extLst>
      <p:ext uri="{BB962C8B-B14F-4D97-AF65-F5344CB8AC3E}">
        <p14:creationId xmlns:p14="http://schemas.microsoft.com/office/powerpoint/2010/main" val="407571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3" name="Content Placeholder 2"/>
          <p:cNvSpPr>
            <a:spLocks noGrp="1"/>
          </p:cNvSpPr>
          <p:nvPr>
            <p:ph idx="1"/>
          </p:nvPr>
        </p:nvSpPr>
        <p:spPr/>
        <p:txBody>
          <a:bodyPr>
            <a:noAutofit/>
          </a:bodyPr>
          <a:lstStyle/>
          <a:p>
            <a:r>
              <a:rPr lang="en-US" dirty="0"/>
              <a:t>Comparing the Oracle Business Intelligence 11g and 12c</a:t>
            </a:r>
          </a:p>
          <a:p>
            <a:pPr lvl="1"/>
            <a:r>
              <a:rPr lang="en-US" sz="1600" dirty="0"/>
              <a:t> </a:t>
            </a:r>
            <a:r>
              <a:rPr lang="en-US" dirty="0"/>
              <a:t>Security Models</a:t>
            </a:r>
          </a:p>
          <a:p>
            <a:pPr marL="274320" lvl="1" indent="0">
              <a:buNone/>
            </a:pPr>
            <a:r>
              <a:rPr lang="en-US" sz="1600" dirty="0"/>
              <a:t>       </a:t>
            </a:r>
            <a:r>
              <a:rPr lang="en-US" sz="2000" dirty="0"/>
              <a:t>The Oracle Business Intelligence Release 11g and Release 12c security models differ in the following ways:</a:t>
            </a:r>
          </a:p>
          <a:p>
            <a:pPr marL="457200" indent="-457200">
              <a:buFont typeface="+mj-lt"/>
              <a:buAutoNum type="arabicPeriod"/>
            </a:pPr>
            <a:r>
              <a:rPr lang="en-US" sz="2000" dirty="0"/>
              <a:t>BI System User - in Oracle Business Intelligence 11g a BI System User was used for inter-process communication and when impersonating BI users. In Oracle Business Intelligence 12c internal trust mechanisms replace this functionality and the BI System User is no longer required or provisioned.</a:t>
            </a:r>
          </a:p>
          <a:p>
            <a:pPr marL="457200" indent="-457200">
              <a:buFont typeface="+mj-lt"/>
              <a:buAutoNum type="arabicPeriod"/>
            </a:pPr>
            <a:r>
              <a:rPr lang="en-US" sz="2000" dirty="0"/>
              <a:t>Application security policies - In Oracle Business Intelligence 11g a default BI installation provisioned a default security policy in a file. Oracle Business Intelligence 12c uses a database policy store and the active security policy is imported from a BI Application Archive file or amended directly in the service instance.</a:t>
            </a:r>
          </a:p>
          <a:p>
            <a:pPr marL="457200" indent="-457200">
              <a:buFont typeface="+mj-lt"/>
              <a:buAutoNum type="arabicPeriod"/>
            </a:pPr>
            <a:r>
              <a:rPr lang="en-US" sz="2000" dirty="0"/>
              <a:t>Permissions and permission sets - in 11g the policy store specifies permissions which are (typically) assigned to application roles. In 12c a collection of Permission Sets have been added to collect together</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6</a:t>
            </a:fld>
            <a:endParaRPr lang="en-US" dirty="0"/>
          </a:p>
        </p:txBody>
      </p:sp>
    </p:spTree>
    <p:extLst>
      <p:ext uri="{BB962C8B-B14F-4D97-AF65-F5344CB8AC3E}">
        <p14:creationId xmlns:p14="http://schemas.microsoft.com/office/powerpoint/2010/main" val="6412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3" name="Content Placeholder 2"/>
          <p:cNvSpPr>
            <a:spLocks noGrp="1"/>
          </p:cNvSpPr>
          <p:nvPr>
            <p:ph idx="1"/>
          </p:nvPr>
        </p:nvSpPr>
        <p:spPr/>
        <p:txBody>
          <a:bodyPr>
            <a:noAutofit/>
          </a:bodyPr>
          <a:lstStyle/>
          <a:p>
            <a:pPr marL="0" indent="0">
              <a:buNone/>
            </a:pPr>
            <a:r>
              <a:rPr lang="en-US" dirty="0"/>
              <a:t> Permissions that are typically assigned together as an entitlement. Permissions are still available, but in 12c Permission Sets are the preferred unit for assigning permissions to application roles.</a:t>
            </a:r>
          </a:p>
          <a:p>
            <a:pPr marL="0" indent="0">
              <a:buNone/>
            </a:pPr>
            <a:endParaRPr lang="en-US" dirty="0"/>
          </a:p>
          <a:p>
            <a:pPr marL="0" indent="0">
              <a:buNone/>
            </a:pPr>
            <a:r>
              <a:rPr lang="en-US" dirty="0"/>
              <a:t>4.  User GUIDs - in Oracle Business Intelligence 11g user GUIDs were referenced at login and for security lookups in order to prevent inadvertent re-use of User Ids. In Oracle Business Intelligence 	12c the user GUIDs are no longer referenced. Instead a cleaner approach to deleting a user from BI 	has been introduced.</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7</a:t>
            </a:fld>
            <a:endParaRPr lang="en-US" dirty="0"/>
          </a:p>
        </p:txBody>
      </p:sp>
    </p:spTree>
    <p:extLst>
      <p:ext uri="{BB962C8B-B14F-4D97-AF65-F5344CB8AC3E}">
        <p14:creationId xmlns:p14="http://schemas.microsoft.com/office/powerpoint/2010/main" val="27512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Problems</a:t>
            </a:r>
          </a:p>
        </p:txBody>
      </p:sp>
      <p:sp>
        <p:nvSpPr>
          <p:cNvPr id="3" name="Content Placeholder 2"/>
          <p:cNvSpPr>
            <a:spLocks noGrp="1"/>
          </p:cNvSpPr>
          <p:nvPr>
            <p:ph idx="1"/>
          </p:nvPr>
        </p:nvSpPr>
        <p:spPr/>
        <p:txBody>
          <a:bodyPr>
            <a:noAutofit/>
          </a:bodyPr>
          <a:lstStyle/>
          <a:p>
            <a:r>
              <a:rPr lang="en-US" dirty="0"/>
              <a:t>The following aspects of the Oracle Business Intelligence Release 11g</a:t>
            </a:r>
          </a:p>
          <a:p>
            <a:pPr marL="0" indent="0">
              <a:buNone/>
            </a:pPr>
            <a:r>
              <a:rPr lang="en-US" dirty="0"/>
              <a:t>    security model remain in Release 12c:</a:t>
            </a:r>
          </a:p>
          <a:p>
            <a:pPr lvl="1"/>
            <a:r>
              <a:rPr lang="en-US" dirty="0"/>
              <a:t>Oracle BI Server Initialization Blocks – The BI Server in Release 12c continues to support the use of initialization blocks for authentication and authorization. In Release 12c Oracle Business Intelligence falls back to use initialization blocks if the user cannot be authenticated by the installation's configured authentication provider</a:t>
            </a:r>
          </a:p>
          <a:p>
            <a:pPr lvl="1"/>
            <a:r>
              <a:rPr lang="en-US" dirty="0"/>
              <a:t>SA System Subject Area – Oracle Business Intelligence Release 12c supports the use of SA System Subject Area, in combination with the BI Server initialization </a:t>
            </a:r>
            <a:r>
              <a:rPr lang="en-US" dirty="0" err="1"/>
              <a:t>blocks,to</a:t>
            </a:r>
            <a:r>
              <a:rPr lang="en-US" dirty="0"/>
              <a:t> access user, group and profile information stored in database tables.</a:t>
            </a:r>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8</a:t>
            </a:fld>
            <a:endParaRPr lang="en-US" dirty="0"/>
          </a:p>
        </p:txBody>
      </p:sp>
    </p:spTree>
    <p:extLst>
      <p:ext uri="{BB962C8B-B14F-4D97-AF65-F5344CB8AC3E}">
        <p14:creationId xmlns:p14="http://schemas.microsoft.com/office/powerpoint/2010/main" val="31263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72588"/>
            <a:ext cx="11125200" cy="667982"/>
          </a:xfrm>
        </p:spPr>
        <p:txBody>
          <a:bodyPr/>
          <a:lstStyle/>
          <a:p>
            <a:r>
              <a:rPr lang="en-US" dirty="0"/>
              <a:t>Login Problems</a:t>
            </a:r>
          </a:p>
        </p:txBody>
      </p:sp>
      <p:sp>
        <p:nvSpPr>
          <p:cNvPr id="3" name="Content Placeholder 2"/>
          <p:cNvSpPr>
            <a:spLocks noGrp="1"/>
          </p:cNvSpPr>
          <p:nvPr>
            <p:ph idx="1"/>
          </p:nvPr>
        </p:nvSpPr>
        <p:spPr>
          <a:xfrm>
            <a:off x="531151" y="1254181"/>
            <a:ext cx="11126522" cy="4419600"/>
          </a:xfrm>
        </p:spPr>
        <p:txBody>
          <a:bodyPr>
            <a:noAutofit/>
          </a:bodyPr>
          <a:lstStyle/>
          <a:p>
            <a:r>
              <a:rPr lang="en-US" dirty="0"/>
              <a:t>Identifying Causes of User Login Authentication Failure</a:t>
            </a:r>
          </a:p>
          <a:p>
            <a:endParaRPr lang="en-US" dirty="0"/>
          </a:p>
        </p:txBody>
      </p:sp>
      <p:sp>
        <p:nvSpPr>
          <p:cNvPr id="6" name="Footer Placeholder 5"/>
          <p:cNvSpPr>
            <a:spLocks noGrp="1"/>
          </p:cNvSpPr>
          <p:nvPr>
            <p:ph type="ftr" sz="quarter" idx="11"/>
          </p:nvPr>
        </p:nvSpPr>
        <p:spPr/>
        <p:txBody>
          <a:bodyPr/>
          <a:lstStyle/>
          <a:p>
            <a:r>
              <a:rPr lang="en-US"/>
              <a:t>Confidential – Oracle Internal/Restricted/Highly Restricted</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9</a:t>
            </a:fld>
            <a:endParaRPr lang="en-US" dirty="0"/>
          </a:p>
        </p:txBody>
      </p:sp>
      <p:sp>
        <p:nvSpPr>
          <p:cNvPr id="5" name="Rectangle 4"/>
          <p:cNvSpPr/>
          <p:nvPr/>
        </p:nvSpPr>
        <p:spPr bwMode="gray">
          <a:xfrm>
            <a:off x="1021281" y="1945803"/>
            <a:ext cx="3491342"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solidFill>
                  <a:schemeClr val="bg1"/>
                </a:solidFill>
              </a:rPr>
              <a:t>E   </a:t>
            </a:r>
            <a:r>
              <a:rPr lang="en-US" dirty="0">
                <a:ln w="0"/>
                <a:solidFill>
                  <a:schemeClr val="accent1"/>
                </a:solidFill>
                <a:effectLst>
                  <a:outerShdw blurRad="38100" dist="25400" dir="5400000" algn="ctr" rotWithShape="0">
                    <a:srgbClr val="6E747A">
                      <a:alpha val="43000"/>
                    </a:srgbClr>
                  </a:outerShdw>
                </a:effectLst>
              </a:rPr>
              <a:t>Authenticator Misconfigured</a:t>
            </a:r>
            <a:endParaRPr lang="en-US" dirty="0">
              <a:solidFill>
                <a:schemeClr val="bg1"/>
              </a:solidFill>
            </a:endParaRPr>
          </a:p>
        </p:txBody>
      </p:sp>
      <p:sp>
        <p:nvSpPr>
          <p:cNvPr id="7" name="Rectangle 6"/>
          <p:cNvSpPr/>
          <p:nvPr/>
        </p:nvSpPr>
        <p:spPr bwMode="gray">
          <a:xfrm>
            <a:off x="6745184" y="1920078"/>
            <a:ext cx="3049975" cy="46313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pPr>
            <a:r>
              <a:rPr lang="en-US" dirty="0">
                <a:solidFill>
                  <a:schemeClr val="bg1"/>
                </a:solidFill>
              </a:rPr>
              <a:t>E      </a:t>
            </a:r>
            <a:r>
              <a:rPr lang="en-US" dirty="0">
                <a:ln w="0"/>
                <a:solidFill>
                  <a:schemeClr val="accent1"/>
                </a:solidFill>
                <a:effectLst>
                  <a:outerShdw blurRad="38100" dist="25400" dir="5400000" algn="ctr" rotWithShape="0">
                    <a:srgbClr val="6E747A">
                      <a:alpha val="43000"/>
                    </a:srgbClr>
                  </a:outerShdw>
                </a:effectLst>
              </a:rPr>
              <a:t>only one user affected</a:t>
            </a:r>
            <a:endParaRPr lang="en-US" dirty="0">
              <a:solidFill>
                <a:schemeClr val="bg1"/>
              </a:solidFill>
            </a:endParaRPr>
          </a:p>
        </p:txBody>
      </p:sp>
      <p:cxnSp>
        <p:nvCxnSpPr>
          <p:cNvPr id="9" name="Straight Arrow Connector 8"/>
          <p:cNvCxnSpPr/>
          <p:nvPr/>
        </p:nvCxnSpPr>
        <p:spPr>
          <a:xfrm>
            <a:off x="3325088" y="2408941"/>
            <a:ext cx="2601404" cy="3669476"/>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811982" y="2383216"/>
            <a:ext cx="2745182" cy="3695201"/>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59901" y="2598946"/>
            <a:ext cx="3233327" cy="570016"/>
            <a:chOff x="531151" y="2778826"/>
            <a:chExt cx="3233327" cy="570016"/>
          </a:xfrm>
        </p:grpSpPr>
        <p:cxnSp>
          <p:nvCxnSpPr>
            <p:cNvPr id="13" name="Straight Arrow Connector 12"/>
            <p:cNvCxnSpPr/>
            <p:nvPr/>
          </p:nvCxnSpPr>
          <p:spPr>
            <a:xfrm>
              <a:off x="3075709" y="3075712"/>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gray">
            <a:xfrm>
              <a:off x="531151" y="2778826"/>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the correct, Oracle BI Certified Authenticator is configured for the identity Store </a:t>
              </a:r>
            </a:p>
          </p:txBody>
        </p:sp>
      </p:grpSp>
      <p:grpSp>
        <p:nvGrpSpPr>
          <p:cNvPr id="25" name="Group 24"/>
          <p:cNvGrpSpPr/>
          <p:nvPr/>
        </p:nvGrpSpPr>
        <p:grpSpPr>
          <a:xfrm>
            <a:off x="683551" y="3297611"/>
            <a:ext cx="3482702" cy="570016"/>
            <a:chOff x="683551" y="3477491"/>
            <a:chExt cx="3482702" cy="570016"/>
          </a:xfrm>
        </p:grpSpPr>
        <p:cxnSp>
          <p:nvCxnSpPr>
            <p:cNvPr id="14" name="Straight Arrow Connector 13"/>
            <p:cNvCxnSpPr/>
            <p:nvPr/>
          </p:nvCxnSpPr>
          <p:spPr>
            <a:xfrm>
              <a:off x="3477484" y="3774366"/>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gray">
            <a:xfrm>
              <a:off x="683551" y="3477491"/>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users are visible in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Admin Console</a:t>
              </a:r>
            </a:p>
          </p:txBody>
        </p:sp>
      </p:grpSp>
      <p:grpSp>
        <p:nvGrpSpPr>
          <p:cNvPr id="24" name="Group 23"/>
          <p:cNvGrpSpPr/>
          <p:nvPr/>
        </p:nvGrpSpPr>
        <p:grpSpPr>
          <a:xfrm>
            <a:off x="1192210" y="3996270"/>
            <a:ext cx="3482710" cy="570016"/>
            <a:chOff x="1204085" y="4223650"/>
            <a:chExt cx="3482710" cy="570016"/>
          </a:xfrm>
        </p:grpSpPr>
        <p:cxnSp>
          <p:nvCxnSpPr>
            <p:cNvPr id="15" name="Straight Arrow Connector 14"/>
            <p:cNvCxnSpPr/>
            <p:nvPr/>
          </p:nvCxnSpPr>
          <p:spPr>
            <a:xfrm>
              <a:off x="3998026" y="4508662"/>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1204085" y="4223650"/>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groups are visible in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Admin Console</a:t>
              </a:r>
            </a:p>
          </p:txBody>
        </p:sp>
      </p:grpSp>
      <p:grpSp>
        <p:nvGrpSpPr>
          <p:cNvPr id="23" name="Group 22"/>
          <p:cNvGrpSpPr/>
          <p:nvPr/>
        </p:nvGrpSpPr>
        <p:grpSpPr>
          <a:xfrm>
            <a:off x="1677112" y="4694929"/>
            <a:ext cx="3482708" cy="570016"/>
            <a:chOff x="1653362" y="4874809"/>
            <a:chExt cx="3482708" cy="570016"/>
          </a:xfrm>
        </p:grpSpPr>
        <p:cxnSp>
          <p:nvCxnSpPr>
            <p:cNvPr id="16" name="Straight Arrow Connector 15"/>
            <p:cNvCxnSpPr/>
            <p:nvPr/>
          </p:nvCxnSpPr>
          <p:spPr>
            <a:xfrm>
              <a:off x="4447301" y="5147954"/>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gray">
            <a:xfrm>
              <a:off x="1653362" y="4874809"/>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a user with appropriate permissions can log in to </a:t>
              </a:r>
              <a:r>
                <a:rPr lang="en-US" sz="1400" dirty="0" err="1">
                  <a:ln w="0"/>
                  <a:solidFill>
                    <a:schemeClr val="bg2">
                      <a:lumMod val="10000"/>
                    </a:schemeClr>
                  </a:solidFill>
                  <a:effectLst>
                    <a:outerShdw blurRad="38100" dist="25400" dir="5400000" algn="ctr" rotWithShape="0">
                      <a:srgbClr val="6E747A">
                        <a:alpha val="43000"/>
                      </a:srgbClr>
                    </a:outerShdw>
                  </a:effectLst>
                </a:rPr>
                <a:t>Weblogic</a:t>
              </a:r>
              <a:r>
                <a:rPr lang="en-US" sz="1400" dirty="0">
                  <a:ln w="0"/>
                  <a:solidFill>
                    <a:schemeClr val="bg2">
                      <a:lumMod val="10000"/>
                    </a:schemeClr>
                  </a:solidFill>
                  <a:effectLst>
                    <a:outerShdw blurRad="38100" dist="25400" dir="5400000" algn="ctr" rotWithShape="0">
                      <a:srgbClr val="6E747A">
                        <a:alpha val="43000"/>
                      </a:srgbClr>
                    </a:outerShdw>
                  </a:effectLst>
                </a:rPr>
                <a:t> Admin Console</a:t>
              </a:r>
            </a:p>
          </p:txBody>
        </p:sp>
      </p:grpSp>
      <p:grpSp>
        <p:nvGrpSpPr>
          <p:cNvPr id="27" name="Group 26"/>
          <p:cNvGrpSpPr/>
          <p:nvPr/>
        </p:nvGrpSpPr>
        <p:grpSpPr>
          <a:xfrm>
            <a:off x="2197643" y="5429221"/>
            <a:ext cx="3482708" cy="570016"/>
            <a:chOff x="1653362" y="4874809"/>
            <a:chExt cx="3482708" cy="570016"/>
          </a:xfrm>
        </p:grpSpPr>
        <p:cxnSp>
          <p:nvCxnSpPr>
            <p:cNvPr id="28" name="Straight Arrow Connector 27"/>
            <p:cNvCxnSpPr/>
            <p:nvPr/>
          </p:nvCxnSpPr>
          <p:spPr>
            <a:xfrm>
              <a:off x="4447301" y="5147954"/>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gray">
            <a:xfrm>
              <a:off x="1653362" y="4874809"/>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ordering and control flags are correct on Authenticator</a:t>
              </a:r>
            </a:p>
          </p:txBody>
        </p:sp>
      </p:grpSp>
      <p:grpSp>
        <p:nvGrpSpPr>
          <p:cNvPr id="33" name="Group 32"/>
          <p:cNvGrpSpPr/>
          <p:nvPr/>
        </p:nvGrpSpPr>
        <p:grpSpPr>
          <a:xfrm>
            <a:off x="5156575" y="3258027"/>
            <a:ext cx="3482710" cy="570016"/>
            <a:chOff x="1204085" y="4223650"/>
            <a:chExt cx="3482710" cy="570016"/>
          </a:xfrm>
        </p:grpSpPr>
        <p:cxnSp>
          <p:nvCxnSpPr>
            <p:cNvPr id="34" name="Straight Arrow Connector 33"/>
            <p:cNvCxnSpPr/>
            <p:nvPr/>
          </p:nvCxnSpPr>
          <p:spPr>
            <a:xfrm>
              <a:off x="3998026" y="4508662"/>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gray">
            <a:xfrm>
              <a:off x="1204085" y="4223650"/>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Credentials are correct</a:t>
              </a:r>
            </a:p>
          </p:txBody>
        </p:sp>
      </p:grpSp>
      <p:grpSp>
        <p:nvGrpSpPr>
          <p:cNvPr id="36" name="Group 35"/>
          <p:cNvGrpSpPr/>
          <p:nvPr/>
        </p:nvGrpSpPr>
        <p:grpSpPr>
          <a:xfrm>
            <a:off x="5926492" y="4360452"/>
            <a:ext cx="3482710" cy="570016"/>
            <a:chOff x="1204085" y="4223650"/>
            <a:chExt cx="3482710" cy="570016"/>
          </a:xfrm>
        </p:grpSpPr>
        <p:cxnSp>
          <p:nvCxnSpPr>
            <p:cNvPr id="37" name="Straight Arrow Connector 36"/>
            <p:cNvCxnSpPr/>
            <p:nvPr/>
          </p:nvCxnSpPr>
          <p:spPr>
            <a:xfrm>
              <a:off x="3998026" y="4508662"/>
              <a:ext cx="688769" cy="11875"/>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gray">
            <a:xfrm>
              <a:off x="1204085" y="4223650"/>
              <a:ext cx="2793937" cy="57001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ln w="0"/>
                  <a:solidFill>
                    <a:schemeClr val="bg2">
                      <a:lumMod val="10000"/>
                    </a:schemeClr>
                  </a:solidFill>
                  <a:effectLst>
                    <a:outerShdw blurRad="38100" dist="25400" dir="5400000" algn="ctr" rotWithShape="0">
                      <a:srgbClr val="6E747A">
                        <a:alpha val="43000"/>
                      </a:srgbClr>
                    </a:outerShdw>
                  </a:effectLst>
                </a:rPr>
                <a:t>Ensure user account not locked or expired</a:t>
              </a:r>
            </a:p>
          </p:txBody>
        </p:sp>
      </p:grpSp>
      <p:cxnSp>
        <p:nvCxnSpPr>
          <p:cNvPr id="40" name="Straight Arrow Connector 39"/>
          <p:cNvCxnSpPr/>
          <p:nvPr/>
        </p:nvCxnSpPr>
        <p:spPr>
          <a:xfrm flipV="1">
            <a:off x="459901" y="6078417"/>
            <a:ext cx="11534177" cy="11874"/>
          </a:xfrm>
          <a:prstGeom prst="straightConnector1">
            <a:avLst/>
          </a:prstGeom>
          <a:ln w="19050">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8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6">
  <a:themeElements>
    <a:clrScheme name="Oracle 10g">
      <a:dk1>
        <a:srgbClr val="58595B"/>
      </a:dk1>
      <a:lt1>
        <a:srgbClr val="FFFFFF"/>
      </a:lt1>
      <a:dk2>
        <a:srgbClr val="374A58"/>
      </a:dk2>
      <a:lt2>
        <a:srgbClr val="C8D9DE"/>
      </a:lt2>
      <a:accent1>
        <a:srgbClr val="F80000"/>
      </a:accent1>
      <a:accent2>
        <a:srgbClr val="8EADBF"/>
      </a:accent2>
      <a:accent3>
        <a:srgbClr val="FF8D14"/>
      </a:accent3>
      <a:accent4>
        <a:srgbClr val="007395"/>
      </a:accent4>
      <a:accent5>
        <a:srgbClr val="A52641"/>
      </a:accent5>
      <a:accent6>
        <a:srgbClr val="3A913F"/>
      </a:accent6>
      <a:hlink>
        <a:srgbClr val="1F4F82"/>
      </a:hlink>
      <a:folHlink>
        <a:srgbClr val="8A8C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15875">
          <a:solidFill>
            <a:schemeClr val="accent2"/>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extLst>
    <a:ext uri="{05A4C25C-085E-4340-85A3-A5531E510DB2}">
      <thm15:themeFamily xmlns:thm15="http://schemas.microsoft.com/office/thememl/2012/main" name="Oracle-16x9-2017-v1.potx" id="{35B949F9-3D9B-8545-ABB1-2D605795AFEE}" vid="{03E2794D-D50C-4E4B-B0AA-789E97C39BD8}"/>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Oracle-16x9-2017-170104</Template>
  <TotalTime>5859</TotalTime>
  <Words>3575</Words>
  <Application>Microsoft Office PowerPoint</Application>
  <PresentationFormat>Custom</PresentationFormat>
  <Paragraphs>376</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Oracle_16x9_2016</vt:lpstr>
      <vt:lpstr>OpenWorld 2017 Best Practices for Troubleshooting Oracle Business Intelligence</vt:lpstr>
      <vt:lpstr>Program Agenda</vt:lpstr>
      <vt:lpstr>Program Agenda with Highlight</vt:lpstr>
      <vt:lpstr>Login Problems</vt:lpstr>
      <vt:lpstr>Login Problems</vt:lpstr>
      <vt:lpstr>Login Problems</vt:lpstr>
      <vt:lpstr>Login Problems</vt:lpstr>
      <vt:lpstr>Login Problems</vt:lpstr>
      <vt:lpstr>Login Problems</vt:lpstr>
      <vt:lpstr>Login Problems</vt:lpstr>
      <vt:lpstr>Login Problems</vt:lpstr>
      <vt:lpstr>Program Agenda with Highlight</vt:lpstr>
      <vt:lpstr>Troubleshooting Stuck Threads or Hangs</vt:lpstr>
      <vt:lpstr>Using the Weblogic Console</vt:lpstr>
      <vt:lpstr>Using the Weblogic Console</vt:lpstr>
      <vt:lpstr>2- Using Log Files</vt:lpstr>
      <vt:lpstr>2- Using Log Files</vt:lpstr>
      <vt:lpstr>2- Using Log Files</vt:lpstr>
      <vt:lpstr>Troubleshooting Stuck Threads</vt:lpstr>
      <vt:lpstr>Observe Metrics</vt:lpstr>
      <vt:lpstr>Observe Metrics</vt:lpstr>
      <vt:lpstr>Collect Logs</vt:lpstr>
      <vt:lpstr>Collect Logs</vt:lpstr>
      <vt:lpstr>Weblogic Thread dumps</vt:lpstr>
      <vt:lpstr>Use pstack or equivalent to capture the state of a running process</vt:lpstr>
      <vt:lpstr>Tips to help avoid stuck threads</vt:lpstr>
      <vt:lpstr>Examples of stuck thread issues</vt:lpstr>
      <vt:lpstr>Examples of stuck thread issues</vt:lpstr>
      <vt:lpstr>Examples of stuck thread issues</vt:lpstr>
      <vt:lpstr>Examples of stuck thread issues</vt:lpstr>
      <vt:lpstr>Examples of stuck thread issues</vt:lpstr>
      <vt:lpstr>Examples of stuck thread issues</vt:lpstr>
      <vt:lpstr>Examples of stuck thread issues</vt:lpstr>
      <vt:lpstr>Examples of stuck thread issues</vt:lpstr>
      <vt:lpstr>Examples of stuck thread issues</vt:lpstr>
      <vt:lpstr>Use NQCMD to test BI Server with logical SQL from an analysis</vt:lpstr>
      <vt:lpstr>Program Agenda with Highlight</vt:lpstr>
      <vt:lpstr>OBIEE Component Crash</vt:lpstr>
      <vt:lpstr>PowerPoint Presentation</vt:lpstr>
    </vt:vector>
  </TitlesOfParts>
  <Company>Oracle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OpenWorld Event Branded Template</dc:title>
  <dc:subject>Corproate Presentation Template</dc:subject>
  <dc:creator>NCATALIN</dc:creator>
  <cp:lastModifiedBy>Michelle Heath</cp:lastModifiedBy>
  <cp:revision>144</cp:revision>
  <cp:lastPrinted>2017-06-21T17:30:11Z</cp:lastPrinted>
  <dcterms:created xsi:type="dcterms:W3CDTF">2017-06-20T16:22:48Z</dcterms:created>
  <dcterms:modified xsi:type="dcterms:W3CDTF">2017-10-24T15:26:55Z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y fmtid="{D5CDD505-2E9C-101B-9397-08002B2CF9AE}" pid="5" name="DISdDocName">
    <vt:lpwstr>CNT2692906</vt:lpwstr>
  </property>
  <property fmtid="{D5CDD505-2E9C-101B-9397-08002B2CF9AE}" pid="6" name="DISProperties">
    <vt:lpwstr>DISdDocName,DIScgiUrl,DISdUser,DISdID,DISidcName,DISTaskPaneUrl</vt:lpwstr>
  </property>
  <property fmtid="{D5CDD505-2E9C-101B-9397-08002B2CF9AE}" pid="7" name="DIScgiUrl">
    <vt:lpwstr>https://content.oracle.com/content/idcplg</vt:lpwstr>
  </property>
  <property fmtid="{D5CDD505-2E9C-101B-9397-08002B2CF9AE}" pid="8" name="DISdUser">
    <vt:lpwstr>anonymous</vt:lpwstr>
  </property>
  <property fmtid="{D5CDD505-2E9C-101B-9397-08002B2CF9AE}" pid="9" name="DISdID">
    <vt:lpwstr>6927209</vt:lpwstr>
  </property>
  <property fmtid="{D5CDD505-2E9C-101B-9397-08002B2CF9AE}" pid="10" name="DISidcName">
    <vt:lpwstr>sites_contrib_prod</vt:lpwstr>
  </property>
  <property fmtid="{D5CDD505-2E9C-101B-9397-08002B2CF9AE}" pid="11" name="DISTaskPaneUrl">
    <vt:lpwstr>https://content.oracle.com/content/idcplg?IdcService=DESKTOP_DOC_INFO&amp;dDocName=CNT2692906&amp;dID=6927209&amp;ClientControlled=DocMan,taskpane&amp;coreContentOnly=1</vt:lpwstr>
  </property>
</Properties>
</file>